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67" r:id="rId4"/>
    <p:sldId id="268" r:id="rId5"/>
    <p:sldId id="274" r:id="rId6"/>
    <p:sldId id="273" r:id="rId7"/>
    <p:sldId id="272" r:id="rId8"/>
    <p:sldId id="271" r:id="rId9"/>
    <p:sldId id="258" r:id="rId10"/>
    <p:sldId id="260" r:id="rId11"/>
    <p:sldId id="259" r:id="rId12"/>
    <p:sldId id="261" r:id="rId13"/>
    <p:sldId id="262" r:id="rId14"/>
    <p:sldId id="263" r:id="rId15"/>
    <p:sldId id="264" r:id="rId16"/>
    <p:sldId id="265" r:id="rId17"/>
    <p:sldId id="266" r:id="rId18"/>
    <p:sldId id="270" r:id="rId19"/>
    <p:sldId id="285" r:id="rId20"/>
    <p:sldId id="284" r:id="rId21"/>
    <p:sldId id="283" r:id="rId22"/>
    <p:sldId id="282" r:id="rId23"/>
    <p:sldId id="281" r:id="rId24"/>
    <p:sldId id="280" r:id="rId25"/>
    <p:sldId id="279" r:id="rId26"/>
    <p:sldId id="278" r:id="rId27"/>
    <p:sldId id="277" r:id="rId28"/>
    <p:sldId id="276" r:id="rId29"/>
    <p:sldId id="287" r:id="rId30"/>
    <p:sldId id="275" r:id="rId31"/>
    <p:sldId id="288" r:id="rId32"/>
    <p:sldId id="286" r:id="rId33"/>
    <p:sldId id="289" r:id="rId34"/>
    <p:sldId id="290" r:id="rId35"/>
    <p:sldId id="293" r:id="rId36"/>
    <p:sldId id="291" r:id="rId37"/>
    <p:sldId id="292"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87936" autoAdjust="0"/>
  </p:normalViewPr>
  <p:slideViewPr>
    <p:cSldViewPr>
      <p:cViewPr>
        <p:scale>
          <a:sx n="70" d="100"/>
          <a:sy n="70" d="100"/>
        </p:scale>
        <p:origin x="-306" y="-89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27D90F-3174-4706-A941-3E8952E9BB52}" type="datetimeFigureOut">
              <a:rPr lang="ru-RU" smtClean="0"/>
              <a:t>08.02.2017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EA383E-E825-4438-BC6D-5E0FD264F1C8}" type="slidenum">
              <a:rPr lang="ru-RU" smtClean="0"/>
              <a:t>‹#›</a:t>
            </a:fld>
            <a:endParaRPr lang="ru-RU"/>
          </a:p>
        </p:txBody>
      </p:sp>
    </p:spTree>
    <p:extLst>
      <p:ext uri="{BB962C8B-B14F-4D97-AF65-F5344CB8AC3E}">
        <p14:creationId xmlns:p14="http://schemas.microsoft.com/office/powerpoint/2010/main" val="1193408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4EA383E-E825-4438-BC6D-5E0FD264F1C8}" type="slidenum">
              <a:rPr lang="ru-RU" smtClean="0"/>
              <a:t>19</a:t>
            </a:fld>
            <a:endParaRPr lang="ru-RU"/>
          </a:p>
        </p:txBody>
      </p:sp>
    </p:spTree>
    <p:extLst>
      <p:ext uri="{BB962C8B-B14F-4D97-AF65-F5344CB8AC3E}">
        <p14:creationId xmlns:p14="http://schemas.microsoft.com/office/powerpoint/2010/main" val="927062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08.02.2017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08.02.2017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08.02.2017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08.02.2017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08.02.2017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08.02.2017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764704"/>
            <a:ext cx="7772400" cy="1470025"/>
          </a:xfrm>
        </p:spPr>
        <p:txBody>
          <a:bodyPr>
            <a:noAutofit/>
          </a:bodyPr>
          <a:lstStyle/>
          <a:p>
            <a:endParaRPr lang="ru-RU" sz="4800" b="1" dirty="0">
              <a:solidFill>
                <a:srgbClr val="7030A0"/>
              </a:solidFill>
            </a:endParaRPr>
          </a:p>
        </p:txBody>
      </p:sp>
      <p:sp>
        <p:nvSpPr>
          <p:cNvPr id="3" name="Подзаголовок 2"/>
          <p:cNvSpPr>
            <a:spLocks noGrp="1"/>
          </p:cNvSpPr>
          <p:nvPr>
            <p:ph type="subTitle" idx="1"/>
          </p:nvPr>
        </p:nvSpPr>
        <p:spPr>
          <a:xfrm>
            <a:off x="1259632" y="2852936"/>
            <a:ext cx="6400800" cy="1752600"/>
          </a:xfrm>
        </p:spPr>
        <p:txBody>
          <a:bodyPr/>
          <a:lstStyle/>
          <a:p>
            <a:r>
              <a:rPr lang="en-US" b="1" dirty="0" smtClean="0">
                <a:solidFill>
                  <a:schemeClr val="tx2">
                    <a:lumMod val="75000"/>
                  </a:schemeClr>
                </a:solidFill>
              </a:rPr>
              <a:t>Lecture 2</a:t>
            </a:r>
          </a:p>
          <a:p>
            <a:r>
              <a:rPr lang="en-US" sz="4800" b="1" dirty="0">
                <a:solidFill>
                  <a:schemeClr val="tx2">
                    <a:lumMod val="75000"/>
                  </a:schemeClr>
                </a:solidFill>
              </a:rPr>
              <a:t>Water is a Chemical!?</a:t>
            </a:r>
            <a:endParaRPr lang="en-US" sz="4800" b="1" dirty="0" smtClean="0">
              <a:solidFill>
                <a:schemeClr val="tx2">
                  <a:lumMod val="75000"/>
                </a:schemeClr>
              </a:solidFill>
            </a:endParaRPr>
          </a:p>
        </p:txBody>
      </p:sp>
    </p:spTree>
    <p:extLst>
      <p:ext uri="{BB962C8B-B14F-4D97-AF65-F5344CB8AC3E}">
        <p14:creationId xmlns:p14="http://schemas.microsoft.com/office/powerpoint/2010/main" val="7257595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solidFill>
                  <a:schemeClr val="accent2">
                    <a:lumMod val="75000"/>
                  </a:schemeClr>
                </a:solidFill>
              </a:rPr>
              <a:t>Water is the most important resource</a:t>
            </a:r>
            <a:endParaRPr lang="ru-RU" b="1" dirty="0">
              <a:solidFill>
                <a:schemeClr val="accent2">
                  <a:lumMod val="75000"/>
                </a:schemeClr>
              </a:solidFill>
            </a:endParaRPr>
          </a:p>
        </p:txBody>
      </p:sp>
      <p:sp>
        <p:nvSpPr>
          <p:cNvPr id="3" name="Объект 2"/>
          <p:cNvSpPr>
            <a:spLocks noGrp="1"/>
          </p:cNvSpPr>
          <p:nvPr>
            <p:ph idx="1"/>
          </p:nvPr>
        </p:nvSpPr>
        <p:spPr/>
        <p:txBody>
          <a:bodyPr>
            <a:normAutofit fontScale="92500" lnSpcReduction="10000"/>
          </a:bodyPr>
          <a:lstStyle/>
          <a:p>
            <a:r>
              <a:rPr lang="en-US" dirty="0"/>
              <a:t>Water is the most important resource. Without water life is not possible. From a chemical point of view, water, H2O, is a pure compound, but in reality, you seldom drink, see, touch or use pure water. Water from various sources contains dissolved gases, minerals, organic and inorganic substances. </a:t>
            </a:r>
            <a:r>
              <a:rPr lang="en-US" dirty="0" smtClean="0"/>
              <a:t>The </a:t>
            </a:r>
            <a:r>
              <a:rPr lang="en-US" dirty="0"/>
              <a:t>rain curved an interesting landscape out of the lime stones in the area. Natural waters are often important parts of wonders of the world.</a:t>
            </a:r>
            <a:endParaRPr lang="ru-RU" dirty="0"/>
          </a:p>
        </p:txBody>
      </p:sp>
    </p:spTree>
    <p:extLst>
      <p:ext uri="{BB962C8B-B14F-4D97-AF65-F5344CB8AC3E}">
        <p14:creationId xmlns:p14="http://schemas.microsoft.com/office/powerpoint/2010/main" val="1110847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rgbClr val="C00000"/>
                </a:solidFill>
              </a:rPr>
              <a:t>The hydrosphere</a:t>
            </a:r>
            <a:endParaRPr lang="ru-RU" b="1" dirty="0">
              <a:solidFill>
                <a:srgbClr val="C00000"/>
              </a:solidFill>
            </a:endParaRPr>
          </a:p>
        </p:txBody>
      </p:sp>
      <p:sp>
        <p:nvSpPr>
          <p:cNvPr id="3" name="Объект 2"/>
          <p:cNvSpPr>
            <a:spLocks noGrp="1"/>
          </p:cNvSpPr>
          <p:nvPr>
            <p:ph idx="1"/>
          </p:nvPr>
        </p:nvSpPr>
        <p:spPr>
          <a:xfrm>
            <a:off x="457200" y="1600200"/>
            <a:ext cx="8229600" cy="4997152"/>
          </a:xfrm>
        </p:spPr>
        <p:txBody>
          <a:bodyPr>
            <a:normAutofit fontScale="92500" lnSpcReduction="20000"/>
          </a:bodyPr>
          <a:lstStyle/>
          <a:p>
            <a:r>
              <a:rPr lang="en-US" dirty="0"/>
              <a:t>The total water system surrounding the planet Earth is called the hydrosphere. It includes freshwater systems, oceans, atmosphere </a:t>
            </a:r>
            <a:r>
              <a:rPr lang="en-US" dirty="0" err="1"/>
              <a:t>vapour</a:t>
            </a:r>
            <a:r>
              <a:rPr lang="en-US" dirty="0"/>
              <a:t>, and biological waters. The Arctic, Atlantic, Indian, and Pacific oceans cover 71% of the Earth surface, and contain 97% of all water. Less than 1% is fresh water, and 2-3 % is ice caps and glaciers. The Antarctic Ice Sheet is almost the size of North America continent. These waters dominate our weather and climate, directly and indirectly affecting our daily lives. They cover 3.35x108 km2. The four oceans have a total volume of 1.35x109 km</a:t>
            </a:r>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260648"/>
            <a:ext cx="1431925" cy="142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6468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rgbClr val="C00000"/>
                </a:solidFill>
              </a:rPr>
              <a:t>The hydrosphere</a:t>
            </a:r>
            <a:endParaRPr lang="ru-RU" b="1" dirty="0">
              <a:solidFill>
                <a:srgbClr val="C00000"/>
              </a:solidFill>
            </a:endParaRPr>
          </a:p>
        </p:txBody>
      </p:sp>
      <p:sp>
        <p:nvSpPr>
          <p:cNvPr id="3" name="Объект 2"/>
          <p:cNvSpPr>
            <a:spLocks noGrp="1"/>
          </p:cNvSpPr>
          <p:nvPr>
            <p:ph idx="1"/>
          </p:nvPr>
        </p:nvSpPr>
        <p:spPr>
          <a:xfrm>
            <a:off x="179512" y="1124744"/>
            <a:ext cx="8712968" cy="3744416"/>
          </a:xfrm>
        </p:spPr>
        <p:txBody>
          <a:bodyPr>
            <a:normAutofit fontScale="85000" lnSpcReduction="20000"/>
          </a:bodyPr>
          <a:lstStyle/>
          <a:p>
            <a:r>
              <a:rPr lang="en-US" dirty="0"/>
              <a:t>The sunlight dims by 1/10 for every 75 m in the ocean, and humans barely see light below 500 m. The temperature of almost all of the deep ocean is 4°C (277 K).</a:t>
            </a:r>
          </a:p>
          <a:p>
            <a:r>
              <a:rPr lang="en-US" dirty="0"/>
              <a:t>The average ocean depth is 4 km, and the deepest point at the Mariana Trench is 10,912 m (35,802 </a:t>
            </a:r>
            <a:r>
              <a:rPr lang="en-US" dirty="0" err="1"/>
              <a:t>ft</a:t>
            </a:r>
            <a:r>
              <a:rPr lang="en-US" dirty="0"/>
              <a:t>), which compares to the height of 8.8 km for Mount Everest</a:t>
            </a:r>
            <a:r>
              <a:rPr lang="en-US" dirty="0" smtClean="0"/>
              <a:t>.</a:t>
            </a:r>
          </a:p>
          <a:p>
            <a:r>
              <a:rPr lang="en-US" dirty="0"/>
              <a:t>Among the planets, Earth is the only one in which there are solid, liquid and gaseous waters. These conditions are just right for life, for which water is a vital part. Water is the most abundant substance in the biosphere of Earth.</a:t>
            </a:r>
          </a:p>
          <a:p>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4797152"/>
            <a:ext cx="5688632"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5742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accent6">
                    <a:lumMod val="75000"/>
                  </a:schemeClr>
                </a:solidFill>
              </a:rPr>
              <a:t>Forms of water</a:t>
            </a:r>
            <a:endParaRPr lang="ru-RU" dirty="0">
              <a:solidFill>
                <a:schemeClr val="accent6">
                  <a:lumMod val="75000"/>
                </a:schemeClr>
              </a:solidFill>
            </a:endParaRPr>
          </a:p>
        </p:txBody>
      </p:sp>
      <p:sp>
        <p:nvSpPr>
          <p:cNvPr id="3" name="Объект 2"/>
          <p:cNvSpPr>
            <a:spLocks noGrp="1"/>
          </p:cNvSpPr>
          <p:nvPr>
            <p:ph idx="1"/>
          </p:nvPr>
        </p:nvSpPr>
        <p:spPr/>
        <p:txBody>
          <a:bodyPr>
            <a:normAutofit fontScale="70000" lnSpcReduction="20000"/>
          </a:bodyPr>
          <a:lstStyle/>
          <a:p>
            <a:r>
              <a:rPr lang="en-US" dirty="0"/>
              <a:t>Water </a:t>
            </a:r>
            <a:r>
              <a:rPr lang="en-US" dirty="0" smtClean="0"/>
              <a:t>is </a:t>
            </a:r>
            <a:r>
              <a:rPr lang="en-US" dirty="0"/>
              <a:t>the most abundant compound on Earth's surface, covering 70 percent of the planet. In nature, water exists in liquid, solid, and gaseous states. It is in dynamic equilibrium between the liquid and gas states at standard temperature and pressure. At room temperature, it is a tasteless and odorless liquid, nearly colorless with a hint of blue. Many substances dissolve in water and it is commonly referred to as the universal solvent. Because of this, water in nature and in use is rarely pure and some properties may vary from those of the pure substance. However, there are also many compounds that are essentially, if not completely, insoluble in water. Water is the only common substance found naturally in all three common states of matter and it is essential for all life on Earth.[8] Water makes up 55% to 78% of the human body.[9]</a:t>
            </a:r>
            <a:endParaRPr lang="ru-RU" dirty="0"/>
          </a:p>
        </p:txBody>
      </p:sp>
    </p:spTree>
    <p:extLst>
      <p:ext uri="{BB962C8B-B14F-4D97-AF65-F5344CB8AC3E}">
        <p14:creationId xmlns:p14="http://schemas.microsoft.com/office/powerpoint/2010/main" val="25772260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0648"/>
            <a:ext cx="8085584" cy="648072"/>
          </a:xfrm>
        </p:spPr>
        <p:txBody>
          <a:bodyPr>
            <a:normAutofit fontScale="90000"/>
          </a:bodyPr>
          <a:lstStyle/>
          <a:p>
            <a:r>
              <a:rPr lang="en-US" dirty="0">
                <a:solidFill>
                  <a:schemeClr val="accent6">
                    <a:lumMod val="75000"/>
                  </a:schemeClr>
                </a:solidFill>
              </a:rPr>
              <a:t>Forms of water</a:t>
            </a:r>
            <a:endParaRPr lang="ru-RU" dirty="0">
              <a:solidFill>
                <a:schemeClr val="accent6">
                  <a:lumMod val="75000"/>
                </a:schemeClr>
              </a:solidFill>
            </a:endParaRPr>
          </a:p>
        </p:txBody>
      </p:sp>
      <p:sp>
        <p:nvSpPr>
          <p:cNvPr id="3" name="Объект 2"/>
          <p:cNvSpPr>
            <a:spLocks noGrp="1"/>
          </p:cNvSpPr>
          <p:nvPr>
            <p:ph idx="1"/>
          </p:nvPr>
        </p:nvSpPr>
        <p:spPr>
          <a:xfrm>
            <a:off x="179512" y="836712"/>
            <a:ext cx="8964488" cy="6021288"/>
          </a:xfrm>
        </p:spPr>
        <p:txBody>
          <a:bodyPr>
            <a:normAutofit fontScale="62500" lnSpcReduction="20000"/>
          </a:bodyPr>
          <a:lstStyle/>
          <a:p>
            <a:r>
              <a:rPr lang="en-US" dirty="0" smtClean="0"/>
              <a:t>Like </a:t>
            </a:r>
            <a:r>
              <a:rPr lang="en-US" dirty="0"/>
              <a:t>many substances, water can take numerous forms that are broadly categorized by phase of matter. </a:t>
            </a:r>
            <a:endParaRPr lang="en-US" dirty="0" smtClean="0"/>
          </a:p>
          <a:p>
            <a:r>
              <a:rPr lang="en-US" b="1" dirty="0" smtClean="0">
                <a:solidFill>
                  <a:srgbClr val="7030A0"/>
                </a:solidFill>
              </a:rPr>
              <a:t>The </a:t>
            </a:r>
            <a:r>
              <a:rPr lang="en-US" b="1" dirty="0">
                <a:solidFill>
                  <a:srgbClr val="7030A0"/>
                </a:solidFill>
              </a:rPr>
              <a:t>liquid phase </a:t>
            </a:r>
            <a:r>
              <a:rPr lang="en-US" dirty="0"/>
              <a:t>is the most common among water's phases (within the Earth's atmosphere and surface) and is the form that is generally denoted by the word "water." </a:t>
            </a:r>
            <a:endParaRPr lang="en-US" dirty="0" smtClean="0"/>
          </a:p>
          <a:p>
            <a:r>
              <a:rPr lang="en-US" b="1" dirty="0" smtClean="0">
                <a:solidFill>
                  <a:schemeClr val="accent2">
                    <a:lumMod val="75000"/>
                  </a:schemeClr>
                </a:solidFill>
              </a:rPr>
              <a:t>The </a:t>
            </a:r>
            <a:r>
              <a:rPr lang="en-US" b="1" dirty="0">
                <a:solidFill>
                  <a:schemeClr val="accent2">
                    <a:lumMod val="75000"/>
                  </a:schemeClr>
                </a:solidFill>
              </a:rPr>
              <a:t>solid phase </a:t>
            </a:r>
            <a:r>
              <a:rPr lang="en-US" dirty="0"/>
              <a:t>of water is known as ice and commonly takes the structure of hard, amalgamated crystals, such as ice cubes, or loosely accumulated granular crystals, like snow. </a:t>
            </a:r>
            <a:endParaRPr lang="en-US" dirty="0" smtClean="0"/>
          </a:p>
          <a:p>
            <a:r>
              <a:rPr lang="en-US" b="1" dirty="0" smtClean="0">
                <a:solidFill>
                  <a:srgbClr val="FF0000"/>
                </a:solidFill>
              </a:rPr>
              <a:t>The </a:t>
            </a:r>
            <a:r>
              <a:rPr lang="en-US" b="1" dirty="0">
                <a:solidFill>
                  <a:srgbClr val="FF0000"/>
                </a:solidFill>
              </a:rPr>
              <a:t>gaseous phase of </a:t>
            </a:r>
            <a:r>
              <a:rPr lang="en-US" dirty="0"/>
              <a:t>water is known as water vapor (or steam), and is characterized by water assuming the configuration of a transparent cloud. </a:t>
            </a:r>
            <a:endParaRPr lang="en-US" dirty="0" smtClean="0"/>
          </a:p>
          <a:p>
            <a:r>
              <a:rPr lang="en-US" b="1" dirty="0" smtClean="0">
                <a:solidFill>
                  <a:srgbClr val="0070C0"/>
                </a:solidFill>
              </a:rPr>
              <a:t>The </a:t>
            </a:r>
            <a:r>
              <a:rPr lang="en-US" b="1" dirty="0">
                <a:solidFill>
                  <a:srgbClr val="0070C0"/>
                </a:solidFill>
              </a:rPr>
              <a:t>fourth state of water</a:t>
            </a:r>
            <a:r>
              <a:rPr lang="en-US" dirty="0"/>
              <a:t>, that of a supercritical fluid, is much less common than the other three and only rarely occurs in nature, in extremely uninhabitable conditions. When water achieves a specific critical temperature and a specific critical pressure (647 K and 22.064 </a:t>
            </a:r>
            <a:r>
              <a:rPr lang="en-US" dirty="0" err="1"/>
              <a:t>MPa</a:t>
            </a:r>
            <a:r>
              <a:rPr lang="en-US" dirty="0"/>
              <a:t>), liquid and gas phase merge to one homogeneous fluid phase, with properties of both gas and liquid. One example of naturally occurring supercritical water is found in the hottest parts of deep water hydrothermal vents, in which water is heated to the critical temperature by scalding volcanic plumes and achieves the critical pressure because of the crushing weight of the ocean at the extreme depths at which the vents are located. Additionally, anywhere there is volcanic activity below a depth of 2.25 km (1.40 mi) can be expected to have water in the supercritical phase.</a:t>
            </a:r>
            <a:endParaRPr lang="ru-RU" dirty="0"/>
          </a:p>
        </p:txBody>
      </p:sp>
    </p:spTree>
    <p:extLst>
      <p:ext uri="{BB962C8B-B14F-4D97-AF65-F5344CB8AC3E}">
        <p14:creationId xmlns:p14="http://schemas.microsoft.com/office/powerpoint/2010/main" val="12033367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en-US" b="1" dirty="0">
                <a:solidFill>
                  <a:srgbClr val="7030A0"/>
                </a:solidFill>
              </a:rPr>
              <a:t>Heavy water and Light water </a:t>
            </a:r>
            <a:endParaRPr lang="ru-RU" b="1" dirty="0">
              <a:solidFill>
                <a:srgbClr val="7030A0"/>
              </a:solidFill>
            </a:endParaRPr>
          </a:p>
        </p:txBody>
      </p:sp>
      <p:sp>
        <p:nvSpPr>
          <p:cNvPr id="3" name="Объект 2"/>
          <p:cNvSpPr>
            <a:spLocks noGrp="1"/>
          </p:cNvSpPr>
          <p:nvPr>
            <p:ph idx="1"/>
          </p:nvPr>
        </p:nvSpPr>
        <p:spPr>
          <a:xfrm>
            <a:off x="395536" y="953344"/>
            <a:ext cx="8496944" cy="5904656"/>
          </a:xfrm>
        </p:spPr>
        <p:txBody>
          <a:bodyPr>
            <a:normAutofit fontScale="77500" lnSpcReduction="20000"/>
          </a:bodyPr>
          <a:lstStyle/>
          <a:p>
            <a:r>
              <a:rPr lang="en-US" b="1" dirty="0" smtClean="0">
                <a:solidFill>
                  <a:srgbClr val="0070C0"/>
                </a:solidFill>
              </a:rPr>
              <a:t>Heavy water </a:t>
            </a:r>
            <a:r>
              <a:rPr lang="en-US" dirty="0" smtClean="0"/>
              <a:t>is water with a higher-than-average deuterium content, up to 100%. Chemically, it is similar but not identical to normal water. This is because the nucleus of deuterium is twice as heavy as </a:t>
            </a:r>
            <a:r>
              <a:rPr lang="en-US" dirty="0" err="1" smtClean="0"/>
              <a:t>protium</a:t>
            </a:r>
            <a:r>
              <a:rPr lang="en-US" dirty="0" smtClean="0"/>
              <a:t>, and this causes noticeable differences in bonding energies. Because water molecules exchange hydrogen atoms with one another, hydrogen deuterium oxide (DOH) is much more common in low-purity heavy water than pure </a:t>
            </a:r>
            <a:r>
              <a:rPr lang="en-US" dirty="0" err="1" smtClean="0"/>
              <a:t>dideuterium</a:t>
            </a:r>
            <a:r>
              <a:rPr lang="en-US" dirty="0" smtClean="0"/>
              <a:t> monoxide (D2O). Humans are generally unaware of taste differences, but sometimes report a burning sensation or sweet flavor. Rats, however, are able to avoid heavy water by smell. Toxic to many animals,[16] heavy water is used in the nuclear reactor industry to moderate (slow down) neutrons.</a:t>
            </a:r>
          </a:p>
          <a:p>
            <a:r>
              <a:rPr lang="en-US" b="1" dirty="0">
                <a:solidFill>
                  <a:srgbClr val="0070C0"/>
                </a:solidFill>
              </a:rPr>
              <a:t>Light water </a:t>
            </a:r>
            <a:r>
              <a:rPr lang="en-US" dirty="0"/>
              <a:t>more specifically refers to deuterium-depleted water (DDW), water in which the deuterium content has been reduced below the standard 155 ppm level.</a:t>
            </a:r>
            <a:endParaRPr lang="en-US" dirty="0" smtClean="0"/>
          </a:p>
          <a:p>
            <a:endParaRPr lang="ru-RU" dirty="0"/>
          </a:p>
        </p:txBody>
      </p:sp>
    </p:spTree>
    <p:extLst>
      <p:ext uri="{BB962C8B-B14F-4D97-AF65-F5344CB8AC3E}">
        <p14:creationId xmlns:p14="http://schemas.microsoft.com/office/powerpoint/2010/main" val="25422034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3080784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000" dirty="0"/>
              <a:t>Water is a Chemical!?</a:t>
            </a:r>
            <a:endParaRPr lang="ru-RU" sz="4000" dirty="0"/>
          </a:p>
        </p:txBody>
      </p:sp>
      <p:pic>
        <p:nvPicPr>
          <p:cNvPr id="4" name="Объект 3" descr="http://witcombe.sbc.edu/water/images/spacefill.gif"/>
          <p:cNvPicPr>
            <a:picLocks noGrp="1"/>
          </p:cNvPicPr>
          <p:nvPr>
            <p:ph idx="1"/>
          </p:nvPr>
        </p:nvPicPr>
        <p:blipFill>
          <a:blip r:embed="rId2"/>
          <a:srcRect/>
          <a:stretch>
            <a:fillRect/>
          </a:stretch>
        </p:blipFill>
        <p:spPr bwMode="auto">
          <a:xfrm>
            <a:off x="611560" y="1196752"/>
            <a:ext cx="1440160" cy="1353637"/>
          </a:xfrm>
          <a:prstGeom prst="rect">
            <a:avLst/>
          </a:prstGeom>
          <a:noFill/>
          <a:ln w="9525">
            <a:noFill/>
            <a:miter lim="800000"/>
            <a:headEnd/>
            <a:tailEnd/>
          </a:ln>
        </p:spPr>
      </p:pic>
      <p:sp>
        <p:nvSpPr>
          <p:cNvPr id="5" name="Прямоугольник 4"/>
          <p:cNvSpPr/>
          <p:nvPr/>
        </p:nvSpPr>
        <p:spPr>
          <a:xfrm>
            <a:off x="2267744" y="1124744"/>
            <a:ext cx="5112568" cy="1569660"/>
          </a:xfrm>
          <a:prstGeom prst="rect">
            <a:avLst/>
          </a:prstGeom>
        </p:spPr>
        <p:txBody>
          <a:bodyPr wrap="square">
            <a:spAutoFit/>
          </a:bodyPr>
          <a:lstStyle/>
          <a:p>
            <a:r>
              <a:rPr lang="en-US" sz="2400" dirty="0"/>
              <a:t>Indeed! Water is one of our most plentiful chemicals. Its chemical formula, H</a:t>
            </a:r>
            <a:r>
              <a:rPr lang="en-US" sz="1050" dirty="0"/>
              <a:t>2</a:t>
            </a:r>
            <a:r>
              <a:rPr lang="en-US" sz="2400" dirty="0"/>
              <a:t>0, is probably the most well known of all chemical formulas.</a:t>
            </a:r>
            <a:endParaRPr lang="ru-RU" sz="2400" dirty="0"/>
          </a:p>
        </p:txBody>
      </p:sp>
      <p:sp>
        <p:nvSpPr>
          <p:cNvPr id="6" name="Прямоугольник 5"/>
          <p:cNvSpPr/>
          <p:nvPr/>
        </p:nvSpPr>
        <p:spPr>
          <a:xfrm>
            <a:off x="251520" y="2694404"/>
            <a:ext cx="9145016" cy="707886"/>
          </a:xfrm>
          <a:prstGeom prst="rect">
            <a:avLst/>
          </a:prstGeom>
        </p:spPr>
        <p:txBody>
          <a:bodyPr wrap="square">
            <a:spAutoFit/>
          </a:bodyPr>
          <a:lstStyle/>
          <a:p>
            <a:r>
              <a:rPr lang="en-US" sz="4000" dirty="0"/>
              <a:t>What does the chemical formula tell us?</a:t>
            </a:r>
            <a:endParaRPr lang="ru-RU" sz="4000" dirty="0"/>
          </a:p>
        </p:txBody>
      </p:sp>
      <p:sp>
        <p:nvSpPr>
          <p:cNvPr id="7" name="Прямоугольник 6"/>
          <p:cNvSpPr/>
          <p:nvPr/>
        </p:nvSpPr>
        <p:spPr>
          <a:xfrm>
            <a:off x="1907704" y="3463280"/>
            <a:ext cx="6984776" cy="1938992"/>
          </a:xfrm>
          <a:prstGeom prst="rect">
            <a:avLst/>
          </a:prstGeom>
        </p:spPr>
        <p:txBody>
          <a:bodyPr wrap="square">
            <a:spAutoFit/>
          </a:bodyPr>
          <a:lstStyle/>
          <a:p>
            <a:r>
              <a:rPr lang="en-US" sz="2400" dirty="0"/>
              <a:t>The formula H</a:t>
            </a:r>
            <a:r>
              <a:rPr lang="en-US" sz="1050" dirty="0"/>
              <a:t>2</a:t>
            </a:r>
            <a:r>
              <a:rPr lang="en-US" sz="2400" dirty="0"/>
              <a:t>0 tells us that one molecule of water is comprised of 2 atoms of hydrogen and one atom of oxygen bonded together. The bonds which hold the hydrogen and oxygen together are called covalent bonds - they are very strong.</a:t>
            </a:r>
            <a:endParaRPr lang="ru-RU" sz="2400" dirty="0"/>
          </a:p>
        </p:txBody>
      </p:sp>
      <p:pic>
        <p:nvPicPr>
          <p:cNvPr id="1026" name="Picture 2"/>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6104" y="3482488"/>
            <a:ext cx="1371600"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536104" y="5402272"/>
            <a:ext cx="8356376" cy="830997"/>
          </a:xfrm>
          <a:prstGeom prst="rect">
            <a:avLst/>
          </a:prstGeom>
        </p:spPr>
        <p:txBody>
          <a:bodyPr wrap="square">
            <a:spAutoFit/>
          </a:bodyPr>
          <a:lstStyle/>
          <a:p>
            <a:r>
              <a:rPr lang="en-US" sz="2400" b="1" dirty="0">
                <a:solidFill>
                  <a:srgbClr val="FF0000"/>
                </a:solidFill>
              </a:rPr>
              <a:t>The 'sticks' holding the </a:t>
            </a:r>
            <a:r>
              <a:rPr lang="en-US" sz="2400" b="1" dirty="0" err="1">
                <a:solidFill>
                  <a:srgbClr val="FF0000"/>
                </a:solidFill>
              </a:rPr>
              <a:t>hydrogens</a:t>
            </a:r>
            <a:r>
              <a:rPr lang="en-US" sz="2400" b="1" dirty="0">
                <a:solidFill>
                  <a:srgbClr val="FF0000"/>
                </a:solidFill>
              </a:rPr>
              <a:t> to the oxygen represent covalent bonds.</a:t>
            </a:r>
            <a:endParaRPr lang="ru-RU" sz="2400" b="1" dirty="0">
              <a:solidFill>
                <a:srgbClr val="FF0000"/>
              </a:solidFill>
            </a:endParaRPr>
          </a:p>
        </p:txBody>
      </p:sp>
    </p:spTree>
    <p:extLst>
      <p:ext uri="{BB962C8B-B14F-4D97-AF65-F5344CB8AC3E}">
        <p14:creationId xmlns:p14="http://schemas.microsoft.com/office/powerpoint/2010/main" val="1895782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706090"/>
          </a:xfrm>
        </p:spPr>
        <p:txBody>
          <a:bodyPr>
            <a:normAutofit fontScale="90000"/>
          </a:bodyPr>
          <a:lstStyle/>
          <a:p>
            <a:r>
              <a:rPr lang="en-US" dirty="0"/>
              <a:t>Lone Pair Electrons</a:t>
            </a:r>
            <a:endParaRPr lang="ru-RU" dirty="0"/>
          </a:p>
        </p:txBody>
      </p:sp>
      <p:sp>
        <p:nvSpPr>
          <p:cNvPr id="3" name="Объект 2"/>
          <p:cNvSpPr>
            <a:spLocks noGrp="1"/>
          </p:cNvSpPr>
          <p:nvPr>
            <p:ph idx="1"/>
          </p:nvPr>
        </p:nvSpPr>
        <p:spPr>
          <a:xfrm>
            <a:off x="1594668" y="1196752"/>
            <a:ext cx="7092131" cy="5328592"/>
          </a:xfrm>
        </p:spPr>
        <p:txBody>
          <a:bodyPr>
            <a:normAutofit lnSpcReduction="10000"/>
          </a:bodyPr>
          <a:lstStyle/>
          <a:p>
            <a:r>
              <a:rPr lang="en-US" dirty="0"/>
              <a:t>Lone Pair </a:t>
            </a:r>
            <a:r>
              <a:rPr lang="en-US" dirty="0" smtClean="0"/>
              <a:t>Electrons</a:t>
            </a:r>
            <a:r>
              <a:rPr lang="ru-RU" dirty="0" smtClean="0"/>
              <a:t>- </a:t>
            </a:r>
            <a:r>
              <a:rPr lang="en-US" dirty="0" smtClean="0"/>
              <a:t>these </a:t>
            </a:r>
            <a:r>
              <a:rPr lang="en-US" dirty="0"/>
              <a:t>are the electrons that are not involved in the covalent bonds. The pairs of electrons are left alone. In our picture they are represented by the double dots. These lone pairs are very negative - containing two negative electrons each - and want to stay away from each other as much as possible. These repulsive forces act to push the </a:t>
            </a:r>
            <a:r>
              <a:rPr lang="en-US" dirty="0" err="1"/>
              <a:t>hydrogens</a:t>
            </a:r>
            <a:r>
              <a:rPr lang="en-US" dirty="0"/>
              <a:t> closer together</a:t>
            </a:r>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112712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92277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00B050"/>
                </a:solidFill>
              </a:rPr>
              <a:t>Why does the water molecule look bent?</a:t>
            </a:r>
            <a:endParaRPr lang="ru-RU" dirty="0">
              <a:solidFill>
                <a:srgbClr val="00B050"/>
              </a:solidFill>
            </a:endParaRPr>
          </a:p>
        </p:txBody>
      </p:sp>
      <p:sp>
        <p:nvSpPr>
          <p:cNvPr id="3" name="Объект 2"/>
          <p:cNvSpPr>
            <a:spLocks noGrp="1"/>
          </p:cNvSpPr>
          <p:nvPr>
            <p:ph idx="1"/>
          </p:nvPr>
        </p:nvSpPr>
        <p:spPr/>
        <p:txBody>
          <a:bodyPr/>
          <a:lstStyle/>
          <a:p>
            <a:r>
              <a:rPr lang="en-US" dirty="0"/>
              <a:t>The water molecule maintains a bent shape (bent at 107.5 degrees actually) because of two considerations. First the tetrahedral </a:t>
            </a:r>
            <a:r>
              <a:rPr lang="en-US" dirty="0" smtClean="0"/>
              <a:t>arrangement </a:t>
            </a:r>
            <a:r>
              <a:rPr lang="en-US" dirty="0"/>
              <a:t>around the oxygen and Second the presence of lone pair electrons on the oxygen.</a:t>
            </a:r>
            <a:endParaRPr lang="ru-RU" dirty="0"/>
          </a:p>
        </p:txBody>
      </p:sp>
    </p:spTree>
    <p:extLst>
      <p:ext uri="{BB962C8B-B14F-4D97-AF65-F5344CB8AC3E}">
        <p14:creationId xmlns:p14="http://schemas.microsoft.com/office/powerpoint/2010/main" val="4282395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Tetrahedral </a:t>
            </a:r>
            <a:r>
              <a:rPr lang="en-US" dirty="0"/>
              <a:t>arrangement </a:t>
            </a:r>
            <a:endParaRPr lang="ru-RU" dirty="0"/>
          </a:p>
        </p:txBody>
      </p:sp>
      <p:sp>
        <p:nvSpPr>
          <p:cNvPr id="4" name="Прямоугольник 3"/>
          <p:cNvSpPr/>
          <p:nvPr/>
        </p:nvSpPr>
        <p:spPr>
          <a:xfrm>
            <a:off x="2483768" y="1340768"/>
            <a:ext cx="6192688" cy="3416320"/>
          </a:xfrm>
          <a:prstGeom prst="rect">
            <a:avLst/>
          </a:prstGeom>
        </p:spPr>
        <p:txBody>
          <a:bodyPr wrap="square">
            <a:spAutoFit/>
          </a:bodyPr>
          <a:lstStyle/>
          <a:p>
            <a:r>
              <a:rPr lang="en-US" sz="2400" dirty="0"/>
              <a:t>Tetrahedral means "four-sided". In chemistry we interpret this in our imaginations. Draw the central atom in an imaginary space. Next put the atoms attached to the central atom around it such that the distance between them is maximized. The arrangement you'll adopt will be the form of a regular tetrahedron. This molecular shape is shown below. It has regular bond angles of </a:t>
            </a:r>
            <a:r>
              <a:rPr lang="en-US" sz="2400" dirty="0" smtClean="0"/>
              <a:t>104.5</a:t>
            </a:r>
            <a:endParaRPr lang="ru-RU" sz="24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452198"/>
            <a:ext cx="2114472" cy="2264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15642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smtClean="0">
                <a:solidFill>
                  <a:srgbClr val="00B050"/>
                </a:solidFill>
              </a:rPr>
              <a:t>The </a:t>
            </a:r>
            <a:r>
              <a:rPr lang="en-US" b="1" dirty="0">
                <a:solidFill>
                  <a:srgbClr val="00B050"/>
                </a:solidFill>
              </a:rPr>
              <a:t>shape and structure of a </a:t>
            </a:r>
            <a:r>
              <a:rPr lang="en-US" b="1" dirty="0" smtClean="0">
                <a:solidFill>
                  <a:srgbClr val="00B050"/>
                </a:solidFill>
              </a:rPr>
              <a:t>water molecule </a:t>
            </a:r>
            <a:endParaRPr lang="ru-RU" b="1" dirty="0">
              <a:solidFill>
                <a:srgbClr val="00B050"/>
              </a:solidFill>
            </a:endParaRPr>
          </a:p>
        </p:txBody>
      </p:sp>
      <p:sp>
        <p:nvSpPr>
          <p:cNvPr id="3" name="Объект 2"/>
          <p:cNvSpPr>
            <a:spLocks noGrp="1"/>
          </p:cNvSpPr>
          <p:nvPr>
            <p:ph idx="1"/>
          </p:nvPr>
        </p:nvSpPr>
        <p:spPr/>
        <p:txBody>
          <a:bodyPr>
            <a:normAutofit fontScale="92500" lnSpcReduction="20000"/>
          </a:bodyPr>
          <a:lstStyle/>
          <a:p>
            <a:r>
              <a:rPr lang="en-US" dirty="0"/>
              <a:t>Like many things in the chemical world, the shape and structure of a molecule is an important determinant of its function. The importance of the bent structure of water is that it provides water with two distinct "sides": One side of the water molecule has two negative lone pairs, while the other side presents the two </a:t>
            </a:r>
            <a:r>
              <a:rPr lang="en-US" dirty="0" err="1"/>
              <a:t>hydrogens</a:t>
            </a:r>
            <a:r>
              <a:rPr lang="en-US" dirty="0"/>
              <a:t>. Let's take another </a:t>
            </a:r>
            <a:r>
              <a:rPr lang="en-US" dirty="0" smtClean="0"/>
              <a:t>look.</a:t>
            </a:r>
          </a:p>
          <a:p>
            <a:r>
              <a:rPr lang="en-US" dirty="0"/>
              <a:t>But it's not just that the molecule is bent that makes it special. Water is also highly polar - the two sides of water have very different charge</a:t>
            </a:r>
            <a:endParaRPr lang="ru-RU" dirty="0"/>
          </a:p>
        </p:txBody>
      </p:sp>
    </p:spTree>
    <p:extLst>
      <p:ext uri="{BB962C8B-B14F-4D97-AF65-F5344CB8AC3E}">
        <p14:creationId xmlns:p14="http://schemas.microsoft.com/office/powerpoint/2010/main" val="11924841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74638"/>
            <a:ext cx="8363272" cy="922114"/>
          </a:xfrm>
        </p:spPr>
        <p:txBody>
          <a:bodyPr>
            <a:normAutofit fontScale="90000"/>
          </a:bodyPr>
          <a:lstStyle/>
          <a:p>
            <a:r>
              <a:rPr lang="en-US" b="1" dirty="0">
                <a:solidFill>
                  <a:srgbClr val="00B050"/>
                </a:solidFill>
              </a:rPr>
              <a:t>The shape and structure of a water molecule </a:t>
            </a:r>
            <a:endParaRPr lang="ru-RU" b="1" dirty="0">
              <a:solidFill>
                <a:srgbClr val="00B050"/>
              </a:solidFill>
            </a:endParaRPr>
          </a:p>
        </p:txBody>
      </p:sp>
      <p:sp>
        <p:nvSpPr>
          <p:cNvPr id="3" name="Объект 2"/>
          <p:cNvSpPr>
            <a:spLocks noGrp="1"/>
          </p:cNvSpPr>
          <p:nvPr>
            <p:ph idx="1"/>
          </p:nvPr>
        </p:nvSpPr>
        <p:spPr>
          <a:xfrm>
            <a:off x="1983160" y="1529408"/>
            <a:ext cx="7160840" cy="3195736"/>
          </a:xfrm>
        </p:spPr>
        <p:txBody>
          <a:bodyPr>
            <a:noAutofit/>
          </a:bodyPr>
          <a:lstStyle/>
          <a:p>
            <a:r>
              <a:rPr lang="en-US" sz="2400" dirty="0"/>
              <a:t>The </a:t>
            </a:r>
            <a:r>
              <a:rPr lang="en-US" sz="2400" dirty="0" err="1"/>
              <a:t>hydrogens</a:t>
            </a:r>
            <a:r>
              <a:rPr lang="en-US" sz="2400" dirty="0"/>
              <a:t> are slightly positive. They get this way because of the "electronegativity" of oxygen. Electronegativity is a measure of how much one atom wants to have electrons, and oxygen wants to have electrons more than hydrogen does. Oxygen has a higher electronegativity. Because of this difference in electronegativity, the electrons in the covalent bonds between oxygen and hydrogen get pulled slightly toward the oxygen. This leaves the </a:t>
            </a:r>
            <a:r>
              <a:rPr lang="en-US" sz="2400" dirty="0" err="1"/>
              <a:t>hydrogens</a:t>
            </a:r>
            <a:r>
              <a:rPr lang="en-US" sz="2400" dirty="0"/>
              <a:t> a little bit electron-deficient and thus slightly positive. We can draw this polarization like this:</a:t>
            </a:r>
          </a:p>
          <a:p>
            <a:r>
              <a:rPr lang="en-US" sz="2400" dirty="0"/>
              <a:t> </a:t>
            </a:r>
            <a:endParaRPr lang="ru-RU" sz="2400" dirty="0"/>
          </a:p>
        </p:txBody>
      </p:sp>
      <p:pic>
        <p:nvPicPr>
          <p:cNvPr id="4098" name="Picture 2"/>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1560" y="1772816"/>
            <a:ext cx="1371600" cy="141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42432" y="5604256"/>
            <a:ext cx="8640960" cy="738664"/>
          </a:xfrm>
          <a:prstGeom prst="rect">
            <a:avLst/>
          </a:prstGeom>
        </p:spPr>
        <p:txBody>
          <a:bodyPr wrap="square">
            <a:spAutoFit/>
          </a:bodyPr>
          <a:lstStyle/>
          <a:p>
            <a:r>
              <a:rPr lang="en-US" sz="2400" dirty="0"/>
              <a:t>Or looking at it from a "net polarization" perspective, like this:</a:t>
            </a:r>
          </a:p>
          <a:p>
            <a:r>
              <a:rPr lang="en-US" dirty="0"/>
              <a:t> </a:t>
            </a:r>
            <a:endParaRPr lang="ru-RU" dirty="0"/>
          </a:p>
        </p:txBody>
      </p:sp>
      <p:pic>
        <p:nvPicPr>
          <p:cNvPr id="4099" name="Picture 3"/>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87824" y="5927421"/>
            <a:ext cx="2743200" cy="65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88978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720080"/>
          </a:xfrm>
        </p:spPr>
        <p:txBody>
          <a:bodyPr>
            <a:normAutofit fontScale="90000"/>
          </a:bodyPr>
          <a:lstStyle/>
          <a:p>
            <a:r>
              <a:rPr lang="en-US" dirty="0" smtClean="0"/>
              <a:t/>
            </a:r>
            <a:br>
              <a:rPr lang="en-US" dirty="0" smtClean="0"/>
            </a:br>
            <a:r>
              <a:rPr lang="en-US" b="1" dirty="0" smtClean="0">
                <a:solidFill>
                  <a:schemeClr val="tx2">
                    <a:lumMod val="75000"/>
                  </a:schemeClr>
                </a:solidFill>
              </a:rPr>
              <a:t>Polarization and properties of water</a:t>
            </a:r>
            <a:r>
              <a:rPr lang="ru-RU" b="1" dirty="0" smtClean="0">
                <a:solidFill>
                  <a:schemeClr val="tx2">
                    <a:lumMod val="75000"/>
                  </a:schemeClr>
                </a:solidFill>
              </a:rPr>
              <a:t/>
            </a:r>
            <a:br>
              <a:rPr lang="ru-RU" b="1" dirty="0" smtClean="0">
                <a:solidFill>
                  <a:schemeClr val="tx2">
                    <a:lumMod val="75000"/>
                  </a:schemeClr>
                </a:solidFill>
              </a:rPr>
            </a:br>
            <a:endParaRPr lang="ru-RU" b="1" dirty="0">
              <a:solidFill>
                <a:schemeClr val="tx2">
                  <a:lumMod val="75000"/>
                </a:schemeClr>
              </a:solidFill>
            </a:endParaRPr>
          </a:p>
        </p:txBody>
      </p:sp>
      <p:sp>
        <p:nvSpPr>
          <p:cNvPr id="3" name="Объект 2"/>
          <p:cNvSpPr>
            <a:spLocks noGrp="1"/>
          </p:cNvSpPr>
          <p:nvPr>
            <p:ph idx="1"/>
          </p:nvPr>
        </p:nvSpPr>
        <p:spPr>
          <a:xfrm>
            <a:off x="3491880" y="908720"/>
            <a:ext cx="5652120" cy="5949280"/>
          </a:xfrm>
        </p:spPr>
        <p:txBody>
          <a:bodyPr>
            <a:normAutofit fontScale="85000" lnSpcReduction="10000"/>
          </a:bodyPr>
          <a:lstStyle/>
          <a:p>
            <a:r>
              <a:rPr lang="en-US" dirty="0"/>
              <a:t>Because </a:t>
            </a:r>
            <a:r>
              <a:rPr lang="en-US" dirty="0" smtClean="0"/>
              <a:t>water </a:t>
            </a:r>
            <a:r>
              <a:rPr lang="en-US" dirty="0"/>
              <a:t>has a slightly negative end and a slightly positive end, it can interact with itself and form a highly organized 'inter-molecular' network. The positive hydrogen end of one molecule can interact favorably with the negative lone pair of another water molecule. This interaction is call "Hydrogen Bonding". It is a type of weak electrostatic attraction (positive to negative). Because each and every one of the water molecules can form four Hydrogen Bonds, an elaborate network of molecules is formed.</a:t>
            </a: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1412776"/>
            <a:ext cx="3331193"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0883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rgbClr val="7030A0"/>
                </a:solidFill>
              </a:rPr>
              <a:t>Hydrogen Bonds</a:t>
            </a:r>
            <a:endParaRPr lang="ru-RU" b="1" dirty="0">
              <a:solidFill>
                <a:srgbClr val="7030A0"/>
              </a:solidFill>
            </a:endParaRPr>
          </a:p>
        </p:txBody>
      </p:sp>
      <p:sp>
        <p:nvSpPr>
          <p:cNvPr id="3" name="Объект 2"/>
          <p:cNvSpPr>
            <a:spLocks noGrp="1"/>
          </p:cNvSpPr>
          <p:nvPr>
            <p:ph idx="1"/>
          </p:nvPr>
        </p:nvSpPr>
        <p:spPr>
          <a:xfrm>
            <a:off x="4644008" y="1600200"/>
            <a:ext cx="4042792" cy="4525963"/>
          </a:xfrm>
        </p:spPr>
        <p:txBody>
          <a:bodyPr>
            <a:normAutofit fontScale="92500" lnSpcReduction="10000"/>
          </a:bodyPr>
          <a:lstStyle/>
          <a:p>
            <a:r>
              <a:rPr lang="en-US" dirty="0"/>
              <a:t>But if the Hydrogen Bonds are weak, how can they be important?</a:t>
            </a:r>
          </a:p>
          <a:p>
            <a:r>
              <a:rPr lang="en-US" dirty="0"/>
              <a:t>Think of how many there are! There is strength in numbers!</a:t>
            </a:r>
          </a:p>
          <a:p>
            <a:r>
              <a:rPr lang="en-US" dirty="0"/>
              <a:t>The polarity also allows water interact with an electric field</a:t>
            </a:r>
          </a:p>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606550"/>
            <a:ext cx="4032448" cy="3262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14585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7030A0"/>
                </a:solidFill>
              </a:rPr>
              <a:t>Hydrogen Bonds</a:t>
            </a:r>
            <a:endParaRPr lang="ru-RU" dirty="0">
              <a:solidFill>
                <a:srgbClr val="7030A0"/>
              </a:solidFill>
            </a:endParaRPr>
          </a:p>
        </p:txBody>
      </p:sp>
      <p:sp>
        <p:nvSpPr>
          <p:cNvPr id="3" name="Объект 2"/>
          <p:cNvSpPr>
            <a:spLocks noGrp="1"/>
          </p:cNvSpPr>
          <p:nvPr>
            <p:ph idx="1"/>
          </p:nvPr>
        </p:nvSpPr>
        <p:spPr>
          <a:xfrm>
            <a:off x="4283968" y="1600200"/>
            <a:ext cx="4402832" cy="4525963"/>
          </a:xfrm>
        </p:spPr>
        <p:txBody>
          <a:bodyPr/>
          <a:lstStyle/>
          <a:p>
            <a:r>
              <a:rPr lang="en-US" dirty="0"/>
              <a:t>And to interact with other polar molecules - which is how substances become dissolved in water</a:t>
            </a:r>
            <a:endParaRPr lang="ru-RU" dirty="0"/>
          </a:p>
        </p:txBody>
      </p:sp>
      <p:pic>
        <p:nvPicPr>
          <p:cNvPr id="7170" name="Picture 2"/>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3528" y="1700808"/>
            <a:ext cx="4280504"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2151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764704"/>
            <a:ext cx="7772400" cy="1470025"/>
          </a:xfrm>
        </p:spPr>
        <p:txBody>
          <a:bodyPr>
            <a:noAutofit/>
          </a:bodyPr>
          <a:lstStyle/>
          <a:p>
            <a:r>
              <a:rPr lang="en-US" sz="4800" b="1" dirty="0" err="1">
                <a:solidFill>
                  <a:srgbClr val="7030A0"/>
                </a:solidFill>
              </a:rPr>
              <a:t>H</a:t>
            </a:r>
            <a:r>
              <a:rPr lang="en-US" sz="4800" b="1" dirty="0" err="1" smtClean="0">
                <a:solidFill>
                  <a:srgbClr val="7030A0"/>
                </a:solidFill>
              </a:rPr>
              <a:t>ydrogeochemical</a:t>
            </a:r>
            <a:r>
              <a:rPr lang="en-US" sz="4800" b="1" dirty="0" smtClean="0">
                <a:solidFill>
                  <a:srgbClr val="7030A0"/>
                </a:solidFill>
              </a:rPr>
              <a:t> </a:t>
            </a:r>
            <a:r>
              <a:rPr lang="en-US" sz="4800" b="1" dirty="0">
                <a:solidFill>
                  <a:srgbClr val="7030A0"/>
                </a:solidFill>
              </a:rPr>
              <a:t>methods of searches</a:t>
            </a:r>
            <a:endParaRPr lang="ru-RU" sz="4800" b="1" dirty="0">
              <a:solidFill>
                <a:srgbClr val="7030A0"/>
              </a:solidFill>
            </a:endParaRPr>
          </a:p>
        </p:txBody>
      </p:sp>
      <p:sp>
        <p:nvSpPr>
          <p:cNvPr id="3" name="Подзаголовок 2"/>
          <p:cNvSpPr>
            <a:spLocks noGrp="1"/>
          </p:cNvSpPr>
          <p:nvPr>
            <p:ph type="subTitle" idx="1"/>
          </p:nvPr>
        </p:nvSpPr>
        <p:spPr>
          <a:xfrm>
            <a:off x="1403648" y="2852936"/>
            <a:ext cx="6400800" cy="1752600"/>
          </a:xfrm>
        </p:spPr>
        <p:txBody>
          <a:bodyPr>
            <a:normAutofit fontScale="92500" lnSpcReduction="20000"/>
          </a:bodyPr>
          <a:lstStyle/>
          <a:p>
            <a:r>
              <a:rPr lang="en-US" b="1" dirty="0" smtClean="0">
                <a:solidFill>
                  <a:schemeClr val="accent6">
                    <a:lumMod val="75000"/>
                  </a:schemeClr>
                </a:solidFill>
              </a:rPr>
              <a:t>Lecture 3</a:t>
            </a:r>
          </a:p>
          <a:p>
            <a:r>
              <a:rPr lang="en-US" sz="4800" b="1" dirty="0" smtClean="0">
                <a:solidFill>
                  <a:schemeClr val="accent6">
                    <a:lumMod val="75000"/>
                  </a:schemeClr>
                </a:solidFill>
              </a:rPr>
              <a:t>The </a:t>
            </a:r>
            <a:r>
              <a:rPr lang="en-US" sz="4800" b="1" dirty="0">
                <a:solidFill>
                  <a:schemeClr val="accent6">
                    <a:lumMod val="75000"/>
                  </a:schemeClr>
                </a:solidFill>
              </a:rPr>
              <a:t>anomalous properties of </a:t>
            </a:r>
            <a:r>
              <a:rPr lang="en-US" sz="4800" b="1" dirty="0" smtClean="0">
                <a:solidFill>
                  <a:schemeClr val="accent6">
                    <a:lumMod val="75000"/>
                  </a:schemeClr>
                </a:solidFill>
              </a:rPr>
              <a:t>water</a:t>
            </a:r>
          </a:p>
        </p:txBody>
      </p:sp>
    </p:spTree>
    <p:extLst>
      <p:ext uri="{BB962C8B-B14F-4D97-AF65-F5344CB8AC3E}">
        <p14:creationId xmlns:p14="http://schemas.microsoft.com/office/powerpoint/2010/main" val="231466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b="1" dirty="0" smtClean="0">
                <a:solidFill>
                  <a:srgbClr val="C00000"/>
                </a:solidFill>
              </a:rPr>
              <a:t/>
            </a:r>
            <a:br>
              <a:rPr lang="ru-RU" b="1" dirty="0" smtClean="0">
                <a:solidFill>
                  <a:srgbClr val="C00000"/>
                </a:solidFill>
              </a:rPr>
            </a:br>
            <a:r>
              <a:rPr lang="en-US" b="1" dirty="0" smtClean="0">
                <a:solidFill>
                  <a:srgbClr val="C00000"/>
                </a:solidFill>
              </a:rPr>
              <a:t>The </a:t>
            </a:r>
            <a:r>
              <a:rPr lang="en-US" b="1" dirty="0">
                <a:solidFill>
                  <a:srgbClr val="C00000"/>
                </a:solidFill>
              </a:rPr>
              <a:t>range of anomalous properties of water</a:t>
            </a:r>
            <a:br>
              <a:rPr lang="en-US" b="1" dirty="0">
                <a:solidFill>
                  <a:srgbClr val="C00000"/>
                </a:solidFill>
              </a:rPr>
            </a:br>
            <a:endParaRPr lang="ru-RU" b="1" dirty="0">
              <a:solidFill>
                <a:srgbClr val="C00000"/>
              </a:solidFill>
            </a:endParaRPr>
          </a:p>
        </p:txBody>
      </p:sp>
      <p:sp>
        <p:nvSpPr>
          <p:cNvPr id="3" name="Объект 2"/>
          <p:cNvSpPr>
            <a:spLocks noGrp="1"/>
          </p:cNvSpPr>
          <p:nvPr>
            <p:ph idx="1"/>
          </p:nvPr>
        </p:nvSpPr>
        <p:spPr>
          <a:xfrm>
            <a:off x="358486" y="980728"/>
            <a:ext cx="8640960" cy="5544616"/>
          </a:xfrm>
        </p:spPr>
        <p:txBody>
          <a:bodyPr>
            <a:normAutofit/>
          </a:bodyPr>
          <a:lstStyle/>
          <a:p>
            <a:r>
              <a:rPr lang="en-US" sz="2800" dirty="0"/>
              <a:t>The anomalous properties of water are those where the </a:t>
            </a:r>
            <a:r>
              <a:rPr lang="en-US" sz="2800" dirty="0" smtClean="0"/>
              <a:t>behavior</a:t>
            </a:r>
            <a:r>
              <a:rPr lang="ru-RU" sz="2800" dirty="0" smtClean="0"/>
              <a:t>- поведение</a:t>
            </a:r>
            <a:r>
              <a:rPr lang="en-US" sz="2800" dirty="0" smtClean="0"/>
              <a:t> </a:t>
            </a:r>
            <a:r>
              <a:rPr lang="en-US" sz="2800" dirty="0"/>
              <a:t>of liquid water is quite different from what is found with other liquids. No other material is </a:t>
            </a:r>
            <a:r>
              <a:rPr lang="en-US" sz="2800" dirty="0" smtClean="0"/>
              <a:t>commonly</a:t>
            </a:r>
            <a:r>
              <a:rPr lang="ru-RU" sz="2800" dirty="0" smtClean="0"/>
              <a:t> - часто</a:t>
            </a:r>
            <a:r>
              <a:rPr lang="en-US" sz="2800" dirty="0" smtClean="0"/>
              <a:t> </a:t>
            </a:r>
            <a:r>
              <a:rPr lang="en-US" sz="2800" dirty="0"/>
              <a:t>found as solid, liquid and gas. Frozen water (ice) also shows anomalies when compared with </a:t>
            </a:r>
            <a:r>
              <a:rPr lang="ru-RU" sz="2800" dirty="0" smtClean="0"/>
              <a:t>в сравнении с </a:t>
            </a:r>
            <a:r>
              <a:rPr lang="en-US" sz="2800" dirty="0" smtClean="0"/>
              <a:t>other </a:t>
            </a:r>
            <a:r>
              <a:rPr lang="en-US" sz="2800" dirty="0"/>
              <a:t>solids. Although it is </a:t>
            </a:r>
            <a:r>
              <a:rPr lang="en-US" sz="2800" dirty="0" smtClean="0"/>
              <a:t>simple </a:t>
            </a:r>
            <a:r>
              <a:rPr lang="en-US" sz="2800" dirty="0"/>
              <a:t>molecule (H2O), it has a highly complex </a:t>
            </a:r>
            <a:r>
              <a:rPr lang="ru-RU" sz="2800" dirty="0" smtClean="0"/>
              <a:t> - сложную структуру </a:t>
            </a:r>
            <a:r>
              <a:rPr lang="en-US" sz="2800" dirty="0" smtClean="0"/>
              <a:t>and </a:t>
            </a:r>
            <a:r>
              <a:rPr lang="en-US" sz="2800" dirty="0"/>
              <a:t>anomalous character due to </a:t>
            </a:r>
            <a:r>
              <a:rPr lang="ru-RU" sz="2800" dirty="0" smtClean="0"/>
              <a:t> - зависящие </a:t>
            </a:r>
            <a:r>
              <a:rPr lang="en-US" sz="2800" dirty="0" smtClean="0"/>
              <a:t>its </a:t>
            </a:r>
            <a:r>
              <a:rPr lang="en-US" sz="2800" dirty="0"/>
              <a:t>intra-molecular hydrogen bonding</a:t>
            </a:r>
            <a:r>
              <a:rPr lang="en-US" dirty="0"/>
              <a:t>. </a:t>
            </a:r>
            <a:endParaRPr lang="ru-RU"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3102" y="4941168"/>
            <a:ext cx="3096344" cy="1768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205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en-US" sz="4000" b="1" dirty="0" smtClean="0">
                <a:solidFill>
                  <a:srgbClr val="C00000"/>
                </a:solidFill>
              </a:rPr>
              <a:t>The range</a:t>
            </a:r>
            <a:r>
              <a:rPr lang="ru-RU" sz="4000" b="1" dirty="0" smtClean="0">
                <a:solidFill>
                  <a:srgbClr val="C00000"/>
                </a:solidFill>
              </a:rPr>
              <a:t> - диапазон</a:t>
            </a:r>
            <a:r>
              <a:rPr lang="en-US" sz="4000" b="1" dirty="0" smtClean="0">
                <a:solidFill>
                  <a:srgbClr val="C00000"/>
                </a:solidFill>
              </a:rPr>
              <a:t> </a:t>
            </a:r>
            <a:r>
              <a:rPr lang="en-US" sz="4000" b="1" dirty="0">
                <a:solidFill>
                  <a:srgbClr val="C00000"/>
                </a:solidFill>
              </a:rPr>
              <a:t>of anomalous properties of water</a:t>
            </a:r>
            <a:r>
              <a:rPr lang="en-US" dirty="0"/>
              <a:t/>
            </a:r>
            <a:br>
              <a:rPr lang="en-US" dirty="0"/>
            </a:br>
            <a:endParaRPr lang="ru-RU" dirty="0"/>
          </a:p>
        </p:txBody>
      </p:sp>
      <p:sp>
        <p:nvSpPr>
          <p:cNvPr id="3" name="Объект 2"/>
          <p:cNvSpPr>
            <a:spLocks noGrp="1"/>
          </p:cNvSpPr>
          <p:nvPr>
            <p:ph idx="1"/>
          </p:nvPr>
        </p:nvSpPr>
        <p:spPr>
          <a:xfrm>
            <a:off x="457200" y="1600200"/>
            <a:ext cx="8229600" cy="4997152"/>
          </a:xfrm>
        </p:spPr>
        <p:txBody>
          <a:bodyPr>
            <a:normAutofit lnSpcReduction="10000"/>
          </a:bodyPr>
          <a:lstStyle/>
          <a:p>
            <a:r>
              <a:rPr lang="en-US" b="1" dirty="0">
                <a:solidFill>
                  <a:srgbClr val="7030A0"/>
                </a:solidFill>
              </a:rPr>
              <a:t>As a gas</a:t>
            </a:r>
            <a:r>
              <a:rPr lang="en-US" dirty="0"/>
              <a:t>, water is one of lightest known, </a:t>
            </a:r>
            <a:r>
              <a:rPr lang="en-US" b="1" dirty="0">
                <a:solidFill>
                  <a:schemeClr val="accent2">
                    <a:lumMod val="75000"/>
                  </a:schemeClr>
                </a:solidFill>
              </a:rPr>
              <a:t>as a liquid</a:t>
            </a:r>
            <a:r>
              <a:rPr lang="en-US" dirty="0"/>
              <a:t> it is much denser </a:t>
            </a:r>
            <a:r>
              <a:rPr lang="ru-RU" dirty="0" smtClean="0"/>
              <a:t>плотнее </a:t>
            </a:r>
            <a:r>
              <a:rPr lang="en-US" dirty="0" smtClean="0"/>
              <a:t>than </a:t>
            </a:r>
            <a:r>
              <a:rPr lang="en-US" dirty="0"/>
              <a:t>expected </a:t>
            </a:r>
            <a:r>
              <a:rPr lang="ru-RU" dirty="0" smtClean="0"/>
              <a:t>– ожидается </a:t>
            </a:r>
            <a:r>
              <a:rPr lang="en-US" dirty="0" smtClean="0"/>
              <a:t>and </a:t>
            </a:r>
            <a:r>
              <a:rPr lang="en-US" b="1" dirty="0">
                <a:solidFill>
                  <a:schemeClr val="bg2">
                    <a:lumMod val="25000"/>
                  </a:schemeClr>
                </a:solidFill>
              </a:rPr>
              <a:t>as a solid </a:t>
            </a:r>
            <a:r>
              <a:rPr lang="en-US" dirty="0"/>
              <a:t>it is much lighter than expected when compared with its liquid form</a:t>
            </a:r>
            <a:r>
              <a:rPr lang="en-US" dirty="0" smtClean="0"/>
              <a:t>.</a:t>
            </a:r>
            <a:endParaRPr lang="ru-RU" dirty="0" smtClean="0"/>
          </a:p>
          <a:p>
            <a:r>
              <a:rPr lang="en-US" dirty="0" smtClean="0"/>
              <a:t> </a:t>
            </a:r>
            <a:r>
              <a:rPr lang="en-US" dirty="0"/>
              <a:t>It can be </a:t>
            </a:r>
            <a:r>
              <a:rPr lang="en-US" b="1" dirty="0">
                <a:solidFill>
                  <a:schemeClr val="accent3">
                    <a:lumMod val="50000"/>
                  </a:schemeClr>
                </a:solidFill>
              </a:rPr>
              <a:t>extremely slippery </a:t>
            </a:r>
            <a:r>
              <a:rPr lang="ru-RU" dirty="0" smtClean="0"/>
              <a:t>– скользким </a:t>
            </a:r>
            <a:r>
              <a:rPr lang="en-US" dirty="0" smtClean="0"/>
              <a:t>and </a:t>
            </a:r>
            <a:r>
              <a:rPr lang="en-US" b="1" dirty="0">
                <a:solidFill>
                  <a:schemeClr val="accent3">
                    <a:lumMod val="50000"/>
                  </a:schemeClr>
                </a:solidFill>
              </a:rPr>
              <a:t>extremely sticky </a:t>
            </a:r>
            <a:r>
              <a:rPr lang="ru-RU" dirty="0" smtClean="0"/>
              <a:t>– липким </a:t>
            </a:r>
            <a:r>
              <a:rPr lang="en-US" dirty="0" smtClean="0"/>
              <a:t>at </a:t>
            </a:r>
            <a:r>
              <a:rPr lang="en-US" dirty="0"/>
              <a:t>the same time</a:t>
            </a:r>
            <a:r>
              <a:rPr lang="en-US" dirty="0" smtClean="0"/>
              <a:t>.</a:t>
            </a:r>
            <a:r>
              <a:rPr lang="ru-RU" dirty="0" smtClean="0"/>
              <a:t> </a:t>
            </a:r>
            <a:r>
              <a:rPr lang="en-US" dirty="0" smtClean="0"/>
              <a:t> </a:t>
            </a:r>
            <a:r>
              <a:rPr lang="en-US" dirty="0">
                <a:solidFill>
                  <a:srgbClr val="002060"/>
                </a:solidFill>
              </a:rPr>
              <a:t>Many other anomalies of water may remain to be discovered, such as the possible link of water to room temperature superconductivity</a:t>
            </a:r>
            <a:r>
              <a:rPr lang="en-US" dirty="0"/>
              <a:t>. </a:t>
            </a:r>
            <a:endParaRPr lang="ru-RU" dirty="0"/>
          </a:p>
        </p:txBody>
      </p:sp>
    </p:spTree>
    <p:extLst>
      <p:ext uri="{BB962C8B-B14F-4D97-AF65-F5344CB8AC3E}">
        <p14:creationId xmlns:p14="http://schemas.microsoft.com/office/powerpoint/2010/main" val="1942534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C00000"/>
                </a:solidFill>
              </a:rPr>
              <a:t>The range of anomalous properties of water</a:t>
            </a:r>
            <a:br>
              <a:rPr lang="en-US" dirty="0">
                <a:solidFill>
                  <a:srgbClr val="C00000"/>
                </a:solidFill>
              </a:rPr>
            </a:br>
            <a:endParaRPr lang="ru-RU" dirty="0">
              <a:solidFill>
                <a:srgbClr val="C00000"/>
              </a:solidFill>
            </a:endParaRPr>
          </a:p>
        </p:txBody>
      </p:sp>
      <p:sp>
        <p:nvSpPr>
          <p:cNvPr id="3" name="Объект 2"/>
          <p:cNvSpPr>
            <a:spLocks noGrp="1"/>
          </p:cNvSpPr>
          <p:nvPr>
            <p:ph idx="1"/>
          </p:nvPr>
        </p:nvSpPr>
        <p:spPr>
          <a:xfrm>
            <a:off x="457200" y="1600200"/>
            <a:ext cx="8435280" cy="4997152"/>
          </a:xfrm>
        </p:spPr>
        <p:txBody>
          <a:bodyPr/>
          <a:lstStyle/>
          <a:p>
            <a:r>
              <a:rPr lang="en-US" dirty="0"/>
              <a:t>As liquid water is so common-place </a:t>
            </a:r>
            <a:r>
              <a:rPr lang="ru-RU" dirty="0" smtClean="0"/>
              <a:t> - повсеместно </a:t>
            </a:r>
            <a:r>
              <a:rPr lang="en-US" dirty="0" smtClean="0"/>
              <a:t>in </a:t>
            </a:r>
            <a:r>
              <a:rPr lang="en-US" dirty="0"/>
              <a:t>our everyday lives, it is often regarded as a ‘typical’ liquid. </a:t>
            </a:r>
            <a:endParaRPr lang="ru-RU" dirty="0" smtClean="0"/>
          </a:p>
          <a:p>
            <a:r>
              <a:rPr lang="en-US" dirty="0" smtClean="0"/>
              <a:t>In </a:t>
            </a:r>
            <a:r>
              <a:rPr lang="en-US" dirty="0"/>
              <a:t>reality, water is most atypical as a liquid, behaving </a:t>
            </a:r>
            <a:r>
              <a:rPr lang="ru-RU" dirty="0" smtClean="0"/>
              <a:t>– ведущая себя </a:t>
            </a:r>
            <a:r>
              <a:rPr lang="en-US" dirty="0" smtClean="0"/>
              <a:t>as </a:t>
            </a:r>
            <a:r>
              <a:rPr lang="en-US" dirty="0"/>
              <a:t>a quite different material </a:t>
            </a:r>
            <a:r>
              <a:rPr lang="en-US" dirty="0">
                <a:solidFill>
                  <a:srgbClr val="0070C0"/>
                </a:solidFill>
              </a:rPr>
              <a:t>at low temperatures </a:t>
            </a:r>
            <a:r>
              <a:rPr lang="en-US" dirty="0"/>
              <a:t>to that when </a:t>
            </a:r>
            <a:r>
              <a:rPr lang="en-US" dirty="0">
                <a:solidFill>
                  <a:srgbClr val="0070C0"/>
                </a:solidFill>
              </a:rPr>
              <a:t>it is hot</a:t>
            </a:r>
            <a:r>
              <a:rPr lang="en-US" dirty="0"/>
              <a:t>. </a:t>
            </a:r>
            <a:endParaRPr lang="ru-RU" dirty="0" smtClean="0"/>
          </a:p>
          <a:p>
            <a:r>
              <a:rPr lang="en-US" b="1" dirty="0" smtClean="0">
                <a:solidFill>
                  <a:srgbClr val="FF3300"/>
                </a:solidFill>
              </a:rPr>
              <a:t>It </a:t>
            </a:r>
            <a:r>
              <a:rPr lang="en-US" b="1" dirty="0">
                <a:solidFill>
                  <a:srgbClr val="FF3300"/>
                </a:solidFill>
              </a:rPr>
              <a:t>has often been stated that life depends on these anomalous properties of water</a:t>
            </a:r>
            <a:endParaRPr lang="ru-RU" b="1" dirty="0">
              <a:solidFill>
                <a:srgbClr val="FF3300"/>
              </a:solidFill>
            </a:endParaRPr>
          </a:p>
        </p:txBody>
      </p:sp>
    </p:spTree>
    <p:extLst>
      <p:ext uri="{BB962C8B-B14F-4D97-AF65-F5344CB8AC3E}">
        <p14:creationId xmlns:p14="http://schemas.microsoft.com/office/powerpoint/2010/main" val="630149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C00000"/>
                </a:solidFill>
              </a:rPr>
              <a:t>The range of anomalous properties of water</a:t>
            </a:r>
            <a:endParaRPr lang="ru-RU" dirty="0">
              <a:solidFill>
                <a:srgbClr val="C00000"/>
              </a:solidFill>
            </a:endParaRPr>
          </a:p>
        </p:txBody>
      </p:sp>
      <p:sp>
        <p:nvSpPr>
          <p:cNvPr id="3" name="Объект 2"/>
          <p:cNvSpPr>
            <a:spLocks noGrp="1"/>
          </p:cNvSpPr>
          <p:nvPr>
            <p:ph idx="1"/>
          </p:nvPr>
        </p:nvSpPr>
        <p:spPr/>
        <p:txBody>
          <a:bodyPr>
            <a:normAutofit fontScale="85000" lnSpcReduction="20000"/>
          </a:bodyPr>
          <a:lstStyle/>
          <a:p>
            <a:r>
              <a:rPr lang="en-US" dirty="0"/>
              <a:t>In particular, the high cohesion between molecules gives it a high freezing and melting point, such that we and our planet are bathed in liquid water. The large heat </a:t>
            </a:r>
            <a:r>
              <a:rPr lang="en-US" dirty="0" smtClean="0"/>
              <a:t>capacity</a:t>
            </a:r>
            <a:r>
              <a:rPr lang="ru-RU" dirty="0" smtClean="0"/>
              <a:t> – теплоемкость </a:t>
            </a:r>
            <a:r>
              <a:rPr lang="en-US" dirty="0" smtClean="0"/>
              <a:t>, </a:t>
            </a:r>
            <a:r>
              <a:rPr lang="en-US" dirty="0"/>
              <a:t>high thermal conductivity and high water content in organisms contribute </a:t>
            </a:r>
            <a:r>
              <a:rPr lang="ru-RU" dirty="0" smtClean="0"/>
              <a:t>позволяют </a:t>
            </a:r>
            <a:r>
              <a:rPr lang="en-US" dirty="0" smtClean="0"/>
              <a:t>to </a:t>
            </a:r>
            <a:r>
              <a:rPr lang="en-US" dirty="0"/>
              <a:t>thermal regulation and prevent </a:t>
            </a:r>
            <a:r>
              <a:rPr lang="ru-RU" dirty="0" smtClean="0"/>
              <a:t>– предотвращают </a:t>
            </a:r>
            <a:r>
              <a:rPr lang="en-US" dirty="0" smtClean="0"/>
              <a:t>local </a:t>
            </a:r>
            <a:r>
              <a:rPr lang="en-US" dirty="0"/>
              <a:t>temperature </a:t>
            </a:r>
            <a:r>
              <a:rPr lang="en-US" dirty="0" smtClean="0"/>
              <a:t>fluctuations</a:t>
            </a:r>
            <a:r>
              <a:rPr lang="ru-RU" dirty="0" smtClean="0"/>
              <a:t> – перепады </a:t>
            </a:r>
            <a:r>
              <a:rPr lang="en-US" dirty="0" smtClean="0"/>
              <a:t>, </a:t>
            </a:r>
            <a:r>
              <a:rPr lang="en-US" dirty="0"/>
              <a:t>thus allowing </a:t>
            </a:r>
            <a:r>
              <a:rPr lang="ru-RU" dirty="0" smtClean="0"/>
              <a:t> позволяет </a:t>
            </a:r>
            <a:r>
              <a:rPr lang="en-US" dirty="0" smtClean="0"/>
              <a:t>us </a:t>
            </a:r>
            <a:r>
              <a:rPr lang="en-US" dirty="0"/>
              <a:t>to more easily control our body temperature. The high latent </a:t>
            </a:r>
            <a:r>
              <a:rPr lang="ru-RU" dirty="0" smtClean="0"/>
              <a:t>скрытая </a:t>
            </a:r>
            <a:r>
              <a:rPr lang="en-US" dirty="0" smtClean="0"/>
              <a:t>heat </a:t>
            </a:r>
            <a:r>
              <a:rPr lang="en-US" dirty="0"/>
              <a:t>of evaporation gives resistance </a:t>
            </a:r>
            <a:r>
              <a:rPr lang="ru-RU" dirty="0" smtClean="0"/>
              <a:t>устойчивость </a:t>
            </a:r>
            <a:r>
              <a:rPr lang="en-US" dirty="0" smtClean="0"/>
              <a:t>to </a:t>
            </a:r>
            <a:r>
              <a:rPr lang="en-US" dirty="0"/>
              <a:t>dehydration and considerable </a:t>
            </a:r>
            <a:r>
              <a:rPr lang="ru-RU" dirty="0" smtClean="0"/>
              <a:t>значительного </a:t>
            </a:r>
            <a:r>
              <a:rPr lang="en-US" dirty="0" smtClean="0"/>
              <a:t>evaporative </a:t>
            </a:r>
            <a:r>
              <a:rPr lang="en-US" dirty="0"/>
              <a:t>cooling. </a:t>
            </a:r>
            <a:endParaRPr lang="ru-RU" dirty="0" smtClean="0"/>
          </a:p>
          <a:p>
            <a:r>
              <a:rPr lang="ru-RU" dirty="0" smtClean="0">
                <a:solidFill>
                  <a:srgbClr val="C00000"/>
                </a:solidFill>
              </a:rPr>
              <a:t>загар</a:t>
            </a:r>
            <a:endParaRPr lang="ru-RU" dirty="0">
              <a:solidFill>
                <a:srgbClr val="C00000"/>
              </a:solidFill>
            </a:endParaRPr>
          </a:p>
        </p:txBody>
      </p:sp>
    </p:spTree>
    <p:extLst>
      <p:ext uri="{BB962C8B-B14F-4D97-AF65-F5344CB8AC3E}">
        <p14:creationId xmlns:p14="http://schemas.microsoft.com/office/powerpoint/2010/main" val="2191660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C00000"/>
                </a:solidFill>
              </a:rPr>
              <a:t>The range of anomalous properties of water</a:t>
            </a:r>
            <a:endParaRPr lang="ru-RU" dirty="0">
              <a:solidFill>
                <a:srgbClr val="C00000"/>
              </a:solidFill>
            </a:endParaRPr>
          </a:p>
        </p:txBody>
      </p:sp>
      <p:sp>
        <p:nvSpPr>
          <p:cNvPr id="3" name="Объект 2"/>
          <p:cNvSpPr>
            <a:spLocks noGrp="1"/>
          </p:cNvSpPr>
          <p:nvPr>
            <p:ph idx="1"/>
          </p:nvPr>
        </p:nvSpPr>
        <p:spPr>
          <a:xfrm>
            <a:off x="467544" y="1412776"/>
            <a:ext cx="8435280" cy="4493096"/>
          </a:xfrm>
        </p:spPr>
        <p:txBody>
          <a:bodyPr>
            <a:normAutofit fontScale="92500" lnSpcReduction="20000"/>
          </a:bodyPr>
          <a:lstStyle/>
          <a:p>
            <a:r>
              <a:rPr lang="en-US" dirty="0"/>
              <a:t>It has </a:t>
            </a:r>
            <a:r>
              <a:rPr lang="en-US" dirty="0" smtClean="0"/>
              <a:t>unique</a:t>
            </a:r>
            <a:r>
              <a:rPr lang="ru-RU" dirty="0" smtClean="0"/>
              <a:t> уникальные </a:t>
            </a:r>
            <a:r>
              <a:rPr lang="en-US" dirty="0" smtClean="0"/>
              <a:t> </a:t>
            </a:r>
            <a:r>
              <a:rPr lang="en-US" dirty="0"/>
              <a:t>hydration properties towards </a:t>
            </a:r>
            <a:r>
              <a:rPr lang="ru-RU" dirty="0" smtClean="0"/>
              <a:t>по отношению </a:t>
            </a:r>
            <a:r>
              <a:rPr lang="en-US" dirty="0" smtClean="0"/>
              <a:t>important </a:t>
            </a:r>
            <a:r>
              <a:rPr lang="en-US" dirty="0"/>
              <a:t>biological macromolecules </a:t>
            </a:r>
            <a:r>
              <a:rPr lang="en-US" dirty="0" smtClean="0"/>
              <a:t>(proteins </a:t>
            </a:r>
            <a:r>
              <a:rPr lang="en-US" dirty="0"/>
              <a:t>and nucleic acids) that </a:t>
            </a:r>
            <a:r>
              <a:rPr lang="en-US" dirty="0" smtClean="0"/>
              <a:t>determine</a:t>
            </a:r>
            <a:r>
              <a:rPr lang="ru-RU" dirty="0" smtClean="0"/>
              <a:t> определяет </a:t>
            </a:r>
            <a:r>
              <a:rPr lang="en-US" dirty="0" smtClean="0"/>
              <a:t> </a:t>
            </a:r>
            <a:r>
              <a:rPr lang="en-US" dirty="0"/>
              <a:t>their three-dimensional structures, and hence </a:t>
            </a:r>
            <a:r>
              <a:rPr lang="ru-RU" dirty="0" smtClean="0"/>
              <a:t>как следствие </a:t>
            </a:r>
            <a:r>
              <a:rPr lang="en-US" dirty="0" smtClean="0"/>
              <a:t>their </a:t>
            </a:r>
            <a:r>
              <a:rPr lang="en-US" dirty="0"/>
              <a:t>biological functions, in solution. This hydration forms gels that can reversibly </a:t>
            </a:r>
            <a:r>
              <a:rPr lang="en-US" dirty="0" smtClean="0"/>
              <a:t>undergo</a:t>
            </a:r>
            <a:r>
              <a:rPr lang="ru-RU" dirty="0" smtClean="0"/>
              <a:t> преобразовываться </a:t>
            </a:r>
            <a:r>
              <a:rPr lang="en-US" dirty="0" smtClean="0"/>
              <a:t> </a:t>
            </a:r>
            <a:r>
              <a:rPr lang="en-US" dirty="0"/>
              <a:t>the gel-sol phase transitions that underlie </a:t>
            </a:r>
            <a:r>
              <a:rPr lang="ru-RU" dirty="0" smtClean="0"/>
              <a:t>лежать в основе </a:t>
            </a:r>
            <a:r>
              <a:rPr lang="en-US" dirty="0" smtClean="0"/>
              <a:t>many </a:t>
            </a:r>
            <a:r>
              <a:rPr lang="en-US" dirty="0"/>
              <a:t>cellular </a:t>
            </a:r>
            <a:r>
              <a:rPr lang="ru-RU" dirty="0" smtClean="0"/>
              <a:t> клеточные </a:t>
            </a:r>
            <a:r>
              <a:rPr lang="en-US" dirty="0" smtClean="0"/>
              <a:t>mechanisms</a:t>
            </a:r>
            <a:r>
              <a:rPr lang="en-US" dirty="0"/>
              <a:t>. </a:t>
            </a:r>
            <a:endParaRPr lang="ru-RU" dirty="0" smtClean="0"/>
          </a:p>
          <a:p>
            <a:r>
              <a:rPr lang="ru-RU" dirty="0" smtClean="0">
                <a:solidFill>
                  <a:srgbClr val="C00000"/>
                </a:solidFill>
              </a:rPr>
              <a:t>белок</a:t>
            </a:r>
            <a:endParaRPr lang="ru-RU" dirty="0">
              <a:solidFill>
                <a:srgbClr val="C00000"/>
              </a:solidFill>
            </a:endParaRPr>
          </a:p>
        </p:txBody>
      </p:sp>
    </p:spTree>
    <p:extLst>
      <p:ext uri="{BB962C8B-B14F-4D97-AF65-F5344CB8AC3E}">
        <p14:creationId xmlns:p14="http://schemas.microsoft.com/office/powerpoint/2010/main" val="3206391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229600" cy="1143000"/>
          </a:xfrm>
        </p:spPr>
        <p:txBody>
          <a:bodyPr>
            <a:normAutofit fontScale="90000"/>
          </a:bodyPr>
          <a:lstStyle/>
          <a:p>
            <a:r>
              <a:rPr lang="en-US" dirty="0">
                <a:solidFill>
                  <a:srgbClr val="C00000"/>
                </a:solidFill>
              </a:rPr>
              <a:t>The range of anomalous properties of water</a:t>
            </a:r>
            <a:endParaRPr lang="ru-RU" dirty="0">
              <a:solidFill>
                <a:srgbClr val="C00000"/>
              </a:solidFill>
            </a:endParaRPr>
          </a:p>
        </p:txBody>
      </p:sp>
      <p:sp>
        <p:nvSpPr>
          <p:cNvPr id="3" name="Объект 2"/>
          <p:cNvSpPr>
            <a:spLocks noGrp="1"/>
          </p:cNvSpPr>
          <p:nvPr>
            <p:ph idx="1"/>
          </p:nvPr>
        </p:nvSpPr>
        <p:spPr>
          <a:xfrm>
            <a:off x="611560" y="1196752"/>
            <a:ext cx="8075240" cy="4929411"/>
          </a:xfrm>
        </p:spPr>
        <p:txBody>
          <a:bodyPr>
            <a:normAutofit/>
          </a:bodyPr>
          <a:lstStyle/>
          <a:p>
            <a:r>
              <a:rPr lang="en-US" sz="2800" dirty="0"/>
              <a:t>Water ionizes and allows </a:t>
            </a:r>
            <a:r>
              <a:rPr lang="ru-RU" sz="2800" dirty="0" smtClean="0"/>
              <a:t> позволяет </a:t>
            </a:r>
            <a:r>
              <a:rPr lang="en-US" sz="2800" dirty="0" smtClean="0"/>
              <a:t>easy </a:t>
            </a:r>
            <a:r>
              <a:rPr lang="en-US" sz="2800" dirty="0"/>
              <a:t>proton exchange between molecules, so </a:t>
            </a:r>
            <a:r>
              <a:rPr lang="en-US" sz="2800" dirty="0" smtClean="0"/>
              <a:t>contributing</a:t>
            </a:r>
            <a:r>
              <a:rPr lang="ru-RU" sz="2800" dirty="0" smtClean="0"/>
              <a:t> обеспечивая </a:t>
            </a:r>
            <a:r>
              <a:rPr lang="en-US" sz="2800" dirty="0" smtClean="0"/>
              <a:t> </a:t>
            </a:r>
            <a:r>
              <a:rPr lang="en-US" sz="2800" dirty="0"/>
              <a:t>to the richness of the ionic interactions in biology. </a:t>
            </a:r>
            <a:endParaRPr lang="ru-RU" sz="2800" dirty="0" smtClean="0"/>
          </a:p>
          <a:p>
            <a:r>
              <a:rPr lang="en-US" sz="2800" dirty="0" smtClean="0">
                <a:solidFill>
                  <a:srgbClr val="7030A0"/>
                </a:solidFill>
              </a:rPr>
              <a:t>Also</a:t>
            </a:r>
            <a:r>
              <a:rPr lang="en-US" sz="2800" dirty="0">
                <a:solidFill>
                  <a:srgbClr val="7030A0"/>
                </a:solidFill>
              </a:rPr>
              <a:t>, it is an excellent solvent due </a:t>
            </a:r>
            <a:r>
              <a:rPr lang="en-US" sz="2800" dirty="0" smtClean="0">
                <a:solidFill>
                  <a:srgbClr val="7030A0"/>
                </a:solidFill>
              </a:rPr>
              <a:t>to</a:t>
            </a:r>
            <a:r>
              <a:rPr lang="ru-RU" sz="2800" dirty="0" smtClean="0">
                <a:solidFill>
                  <a:srgbClr val="7030A0"/>
                </a:solidFill>
              </a:rPr>
              <a:t> под влиянием  </a:t>
            </a:r>
            <a:r>
              <a:rPr lang="en-US" sz="2800" dirty="0" smtClean="0">
                <a:solidFill>
                  <a:srgbClr val="7030A0"/>
                </a:solidFill>
              </a:rPr>
              <a:t> </a:t>
            </a:r>
            <a:r>
              <a:rPr lang="en-US" sz="2800" dirty="0">
                <a:solidFill>
                  <a:srgbClr val="7030A0"/>
                </a:solidFill>
              </a:rPr>
              <a:t>its polarity, high relative </a:t>
            </a:r>
            <a:r>
              <a:rPr lang="ru-RU" sz="2800" dirty="0" smtClean="0"/>
              <a:t>диэлектрической проницаемостью </a:t>
            </a:r>
            <a:r>
              <a:rPr lang="en-US" sz="2800" dirty="0" smtClean="0">
                <a:solidFill>
                  <a:srgbClr val="7030A0"/>
                </a:solidFill>
              </a:rPr>
              <a:t>permittivity </a:t>
            </a:r>
            <a:r>
              <a:rPr lang="en-US" sz="2800" dirty="0">
                <a:solidFill>
                  <a:srgbClr val="7030A0"/>
                </a:solidFill>
              </a:rPr>
              <a:t>(dielectric constant) and small size, particularly for polar and ionic compounds </a:t>
            </a:r>
            <a:r>
              <a:rPr lang="ru-RU" sz="2800" dirty="0" smtClean="0"/>
              <a:t>соединений</a:t>
            </a:r>
            <a:r>
              <a:rPr lang="ru-RU" sz="2800" dirty="0" smtClean="0">
                <a:solidFill>
                  <a:srgbClr val="7030A0"/>
                </a:solidFill>
              </a:rPr>
              <a:t> </a:t>
            </a:r>
            <a:r>
              <a:rPr lang="en-US" sz="2800" dirty="0" smtClean="0">
                <a:solidFill>
                  <a:srgbClr val="7030A0"/>
                </a:solidFill>
              </a:rPr>
              <a:t>and </a:t>
            </a:r>
            <a:r>
              <a:rPr lang="en-US" sz="2800" dirty="0">
                <a:solidFill>
                  <a:srgbClr val="7030A0"/>
                </a:solidFill>
              </a:rPr>
              <a:t>salts. </a:t>
            </a:r>
            <a:endParaRPr lang="ru-RU" sz="2800" dirty="0" smtClean="0">
              <a:solidFill>
                <a:srgbClr val="7030A0"/>
              </a:solidFill>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5157192"/>
            <a:ext cx="3729639" cy="1330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2485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C00000"/>
                </a:solidFill>
              </a:rPr>
              <a:t>The range of anomalous properties of water</a:t>
            </a:r>
            <a:endParaRPr lang="ru-RU" dirty="0">
              <a:solidFill>
                <a:srgbClr val="C00000"/>
              </a:solidFill>
            </a:endParaRPr>
          </a:p>
        </p:txBody>
      </p:sp>
      <p:sp>
        <p:nvSpPr>
          <p:cNvPr id="3" name="Объект 2"/>
          <p:cNvSpPr>
            <a:spLocks noGrp="1"/>
          </p:cNvSpPr>
          <p:nvPr>
            <p:ph idx="1"/>
          </p:nvPr>
        </p:nvSpPr>
        <p:spPr>
          <a:xfrm>
            <a:off x="395536" y="1351203"/>
            <a:ext cx="8748464" cy="4525963"/>
          </a:xfrm>
        </p:spPr>
        <p:txBody>
          <a:bodyPr>
            <a:normAutofit/>
          </a:bodyPr>
          <a:lstStyle/>
          <a:p>
            <a:r>
              <a:rPr lang="en-US" sz="2400" dirty="0"/>
              <a:t>At 4 °C water expands on heating or cooling. This density maximum together with the low ice density results in (i) the necessity that all of a body of fresh water (not just its surface) is close to 4 °C before any freezing can occur, (ii) the freezing of rivers, lakes and oceans is from the top down, so permitting survival </a:t>
            </a:r>
            <a:r>
              <a:rPr lang="ru-RU" sz="2400" dirty="0" smtClean="0"/>
              <a:t>ПОЗВОЛЯЕТ ВЫЖИВАТЬ </a:t>
            </a:r>
            <a:r>
              <a:rPr lang="en-US" sz="2400" dirty="0" smtClean="0"/>
              <a:t>of </a:t>
            </a:r>
            <a:r>
              <a:rPr lang="en-US" sz="2400" dirty="0"/>
              <a:t>the bottom ecology, insulating </a:t>
            </a:r>
            <a:r>
              <a:rPr lang="ru-RU" sz="2400" dirty="0" smtClean="0"/>
              <a:t>изолируя </a:t>
            </a:r>
            <a:r>
              <a:rPr lang="en-US" sz="2400" dirty="0" smtClean="0"/>
              <a:t>the </a:t>
            </a:r>
            <a:r>
              <a:rPr lang="en-US" sz="2400" dirty="0"/>
              <a:t>water from further freezing, reflecting back sunlight into space and </a:t>
            </a:r>
            <a:r>
              <a:rPr lang="en-US" sz="2400" dirty="0" smtClean="0"/>
              <a:t>allowing</a:t>
            </a:r>
            <a:r>
              <a:rPr lang="ru-RU" sz="2400" dirty="0" smtClean="0"/>
              <a:t>  позволяет </a:t>
            </a:r>
            <a:r>
              <a:rPr lang="en-US" sz="2400" dirty="0" smtClean="0"/>
              <a:t> </a:t>
            </a:r>
            <a:r>
              <a:rPr lang="en-US" sz="2400" dirty="0"/>
              <a:t>rapid </a:t>
            </a:r>
            <a:r>
              <a:rPr lang="en-US" sz="2400" dirty="0" smtClean="0"/>
              <a:t>thawing</a:t>
            </a:r>
            <a:r>
              <a:rPr lang="ru-RU" sz="2400" dirty="0" smtClean="0"/>
              <a:t> таять</a:t>
            </a:r>
            <a:r>
              <a:rPr lang="en-US" sz="2400" dirty="0" smtClean="0"/>
              <a:t>, </a:t>
            </a:r>
            <a:r>
              <a:rPr lang="en-US" sz="2400" dirty="0"/>
              <a:t>and (iii) density driven </a:t>
            </a:r>
            <a:r>
              <a:rPr lang="ru-RU" sz="2400" dirty="0" smtClean="0"/>
              <a:t>приводит </a:t>
            </a:r>
            <a:r>
              <a:rPr lang="en-US" sz="2400" dirty="0" smtClean="0"/>
              <a:t>thermal </a:t>
            </a:r>
            <a:r>
              <a:rPr lang="en-US" sz="2400" dirty="0"/>
              <a:t>convection causing </a:t>
            </a:r>
            <a:r>
              <a:rPr lang="ru-RU" sz="2400" dirty="0" smtClean="0"/>
              <a:t> в результате чего </a:t>
            </a:r>
            <a:r>
              <a:rPr lang="en-US" sz="2400" dirty="0" smtClean="0"/>
              <a:t>seasonal </a:t>
            </a:r>
            <a:r>
              <a:rPr lang="en-US" sz="2400" dirty="0"/>
              <a:t>mixing in deeper temperate </a:t>
            </a:r>
            <a:r>
              <a:rPr lang="ru-RU" sz="2400" dirty="0" smtClean="0"/>
              <a:t>умеренных </a:t>
            </a:r>
            <a:r>
              <a:rPr lang="en-US" sz="2400" dirty="0" smtClean="0"/>
              <a:t>waters </a:t>
            </a:r>
            <a:r>
              <a:rPr lang="en-US" sz="2400" dirty="0"/>
              <a:t>carrying life-providing oxygen into the depths. </a:t>
            </a:r>
            <a:endParaRPr lang="ru-RU" sz="24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4368" y="692696"/>
            <a:ext cx="1078424" cy="1055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357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C00000"/>
                </a:solidFill>
              </a:rPr>
              <a:t>The range of anomalous properties of water</a:t>
            </a:r>
            <a:endParaRPr lang="ru-RU" dirty="0">
              <a:solidFill>
                <a:srgbClr val="C00000"/>
              </a:solidFill>
            </a:endParaRPr>
          </a:p>
        </p:txBody>
      </p:sp>
      <p:sp>
        <p:nvSpPr>
          <p:cNvPr id="3" name="Объект 2"/>
          <p:cNvSpPr>
            <a:spLocks noGrp="1"/>
          </p:cNvSpPr>
          <p:nvPr>
            <p:ph idx="1"/>
          </p:nvPr>
        </p:nvSpPr>
        <p:spPr/>
        <p:txBody>
          <a:bodyPr>
            <a:normAutofit fontScale="77500" lnSpcReduction="20000"/>
          </a:bodyPr>
          <a:lstStyle/>
          <a:p>
            <a:r>
              <a:rPr lang="en-US" dirty="0"/>
              <a:t>The large heat </a:t>
            </a:r>
            <a:r>
              <a:rPr lang="en-US" dirty="0" smtClean="0"/>
              <a:t>capacity</a:t>
            </a:r>
            <a:r>
              <a:rPr lang="ru-RU" dirty="0" smtClean="0"/>
              <a:t> теплоемкость </a:t>
            </a:r>
            <a:r>
              <a:rPr lang="en-US" dirty="0" smtClean="0"/>
              <a:t> </a:t>
            </a:r>
            <a:r>
              <a:rPr lang="en-US" dirty="0"/>
              <a:t>of the oceans and seas allows </a:t>
            </a:r>
            <a:r>
              <a:rPr lang="ru-RU" dirty="0" smtClean="0"/>
              <a:t> позволяет </a:t>
            </a:r>
            <a:r>
              <a:rPr lang="en-US" dirty="0" smtClean="0"/>
              <a:t>them </a:t>
            </a:r>
            <a:r>
              <a:rPr lang="en-US" dirty="0"/>
              <a:t>to act as heat reservoirs such that sea temperatures </a:t>
            </a:r>
            <a:r>
              <a:rPr lang="en-US" dirty="0" smtClean="0"/>
              <a:t>vary</a:t>
            </a:r>
            <a:r>
              <a:rPr lang="ru-RU" dirty="0" smtClean="0"/>
              <a:t> изменяются</a:t>
            </a:r>
            <a:r>
              <a:rPr lang="en-US" dirty="0" smtClean="0"/>
              <a:t> </a:t>
            </a:r>
            <a:r>
              <a:rPr lang="en-US" dirty="0"/>
              <a:t>only a third as much as land temperatures and so moderate our planet's climate (for example, the Gulf stream carries tropical warmth to northwestern Europe). </a:t>
            </a:r>
            <a:endParaRPr lang="ru-RU" dirty="0" smtClean="0"/>
          </a:p>
          <a:p>
            <a:endParaRPr lang="ru-RU" dirty="0"/>
          </a:p>
          <a:p>
            <a:r>
              <a:rPr lang="en-US" dirty="0" smtClean="0"/>
              <a:t>The compressibility</a:t>
            </a:r>
            <a:r>
              <a:rPr lang="ru-RU" dirty="0" smtClean="0"/>
              <a:t> сжимаемость </a:t>
            </a:r>
            <a:r>
              <a:rPr lang="en-US" dirty="0" smtClean="0"/>
              <a:t> </a:t>
            </a:r>
            <a:r>
              <a:rPr lang="en-US" dirty="0"/>
              <a:t>of water reduces </a:t>
            </a:r>
            <a:r>
              <a:rPr lang="ru-RU" dirty="0" smtClean="0"/>
              <a:t>уменьшает </a:t>
            </a:r>
            <a:r>
              <a:rPr lang="en-US" dirty="0" smtClean="0"/>
              <a:t>the </a:t>
            </a:r>
            <a:r>
              <a:rPr lang="en-US" dirty="0"/>
              <a:t>sea level by about 40 m giving us 5% more land. Water's high surface </a:t>
            </a:r>
            <a:r>
              <a:rPr lang="en-US" dirty="0" smtClean="0"/>
              <a:t>tension</a:t>
            </a:r>
            <a:r>
              <a:rPr lang="ru-RU" dirty="0" smtClean="0"/>
              <a:t> поверхностное натяжение </a:t>
            </a:r>
            <a:r>
              <a:rPr lang="en-US" dirty="0" smtClean="0"/>
              <a:t> </a:t>
            </a:r>
            <a:r>
              <a:rPr lang="en-US" dirty="0"/>
              <a:t>plus its expansion </a:t>
            </a:r>
            <a:r>
              <a:rPr lang="ru-RU" dirty="0" smtClean="0"/>
              <a:t>расширение </a:t>
            </a:r>
            <a:r>
              <a:rPr lang="en-US" dirty="0" smtClean="0"/>
              <a:t>on </a:t>
            </a:r>
            <a:r>
              <a:rPr lang="en-US" dirty="0"/>
              <a:t>freezing </a:t>
            </a:r>
            <a:r>
              <a:rPr lang="en-US" dirty="0" smtClean="0"/>
              <a:t>encourages</a:t>
            </a:r>
            <a:r>
              <a:rPr lang="ru-RU" dirty="0" smtClean="0"/>
              <a:t> приводит </a:t>
            </a:r>
            <a:r>
              <a:rPr lang="en-US" dirty="0" smtClean="0"/>
              <a:t> </a:t>
            </a:r>
            <a:r>
              <a:rPr lang="en-US" dirty="0"/>
              <a:t>the erosion of rocks to give soil for our agriculture.</a:t>
            </a:r>
            <a:endParaRPr lang="ru-RU" dirty="0"/>
          </a:p>
        </p:txBody>
      </p:sp>
    </p:spTree>
    <p:extLst>
      <p:ext uri="{BB962C8B-B14F-4D97-AF65-F5344CB8AC3E}">
        <p14:creationId xmlns:p14="http://schemas.microsoft.com/office/powerpoint/2010/main" val="2230029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C00000"/>
                </a:solidFill>
              </a:rPr>
              <a:t>The range of anomalous properties of water</a:t>
            </a:r>
            <a:endParaRPr lang="ru-RU" dirty="0">
              <a:solidFill>
                <a:srgbClr val="C00000"/>
              </a:solidFill>
            </a:endParaRPr>
          </a:p>
        </p:txBody>
      </p:sp>
      <p:sp>
        <p:nvSpPr>
          <p:cNvPr id="3" name="Объект 2"/>
          <p:cNvSpPr>
            <a:spLocks noGrp="1"/>
          </p:cNvSpPr>
          <p:nvPr>
            <p:ph idx="1"/>
          </p:nvPr>
        </p:nvSpPr>
        <p:spPr/>
        <p:txBody>
          <a:bodyPr>
            <a:normAutofit fontScale="77500" lnSpcReduction="20000"/>
          </a:bodyPr>
          <a:lstStyle/>
          <a:p>
            <a:r>
              <a:rPr lang="en-US" dirty="0"/>
              <a:t>Notable </a:t>
            </a:r>
            <a:r>
              <a:rPr lang="ru-RU" dirty="0" smtClean="0"/>
              <a:t>известными </a:t>
            </a:r>
            <a:r>
              <a:rPr lang="en-US" dirty="0" smtClean="0"/>
              <a:t>amongst </a:t>
            </a:r>
            <a:r>
              <a:rPr lang="en-US" dirty="0"/>
              <a:t>the anomalies of water are the opposite properties of hot and cold water, with the anomalous </a:t>
            </a:r>
            <a:r>
              <a:rPr lang="en-US" dirty="0" smtClean="0"/>
              <a:t>behavior</a:t>
            </a:r>
            <a:r>
              <a:rPr lang="ru-RU" dirty="0" smtClean="0"/>
              <a:t> поведением</a:t>
            </a:r>
            <a:r>
              <a:rPr lang="en-US" dirty="0" smtClean="0"/>
              <a:t> </a:t>
            </a:r>
            <a:r>
              <a:rPr lang="en-US" dirty="0"/>
              <a:t>more accentuated </a:t>
            </a:r>
            <a:r>
              <a:rPr lang="ru-RU" dirty="0" smtClean="0"/>
              <a:t>присущим </a:t>
            </a:r>
            <a:r>
              <a:rPr lang="en-US" dirty="0" smtClean="0"/>
              <a:t>at </a:t>
            </a:r>
            <a:r>
              <a:rPr lang="en-US" dirty="0"/>
              <a:t>low temperatures where the properties of </a:t>
            </a:r>
            <a:r>
              <a:rPr lang="en-US" dirty="0" err="1"/>
              <a:t>supercooled</a:t>
            </a:r>
            <a:r>
              <a:rPr lang="en-US" dirty="0"/>
              <a:t> water often diverge </a:t>
            </a:r>
            <a:r>
              <a:rPr lang="ru-RU" dirty="0" smtClean="0"/>
              <a:t>исходят </a:t>
            </a:r>
            <a:r>
              <a:rPr lang="en-US" dirty="0" smtClean="0"/>
              <a:t>from </a:t>
            </a:r>
            <a:r>
              <a:rPr lang="en-US" dirty="0"/>
              <a:t>those of hexagonal ice</a:t>
            </a:r>
            <a:r>
              <a:rPr lang="en-US" dirty="0" smtClean="0"/>
              <a:t>.</a:t>
            </a:r>
            <a:endParaRPr lang="ru-RU" dirty="0" smtClean="0"/>
          </a:p>
          <a:p>
            <a:endParaRPr lang="ru-RU" dirty="0"/>
          </a:p>
          <a:p>
            <a:r>
              <a:rPr lang="en-US" dirty="0" smtClean="0"/>
              <a:t> </a:t>
            </a:r>
            <a:r>
              <a:rPr lang="en-US" dirty="0"/>
              <a:t>As (</a:t>
            </a:r>
            <a:r>
              <a:rPr lang="en-US" dirty="0" err="1"/>
              <a:t>supercooled</a:t>
            </a:r>
            <a:r>
              <a:rPr lang="en-US" dirty="0"/>
              <a:t>) cold liquid water is </a:t>
            </a:r>
            <a:r>
              <a:rPr lang="en-US" dirty="0" smtClean="0"/>
              <a:t>heated</a:t>
            </a:r>
            <a:r>
              <a:rPr lang="ru-RU" dirty="0" smtClean="0"/>
              <a:t> нагревает </a:t>
            </a:r>
            <a:r>
              <a:rPr lang="en-US" dirty="0" smtClean="0"/>
              <a:t> </a:t>
            </a:r>
            <a:r>
              <a:rPr lang="en-US" dirty="0"/>
              <a:t>individual molecules </a:t>
            </a:r>
            <a:r>
              <a:rPr lang="en-US" dirty="0" smtClean="0"/>
              <a:t>shrink</a:t>
            </a:r>
            <a:r>
              <a:rPr lang="ru-RU" dirty="0" smtClean="0"/>
              <a:t> усадки </a:t>
            </a:r>
            <a:r>
              <a:rPr lang="en-US" dirty="0" smtClean="0"/>
              <a:t>, </a:t>
            </a:r>
            <a:r>
              <a:rPr lang="en-US" dirty="0"/>
              <a:t>bulk </a:t>
            </a:r>
            <a:r>
              <a:rPr lang="ru-RU" dirty="0" smtClean="0"/>
              <a:t>объем </a:t>
            </a:r>
            <a:r>
              <a:rPr lang="en-US" dirty="0" smtClean="0"/>
              <a:t>water </a:t>
            </a:r>
            <a:r>
              <a:rPr lang="en-US" dirty="0"/>
              <a:t>shrinks and becomes less easy to </a:t>
            </a:r>
            <a:r>
              <a:rPr lang="en-US" dirty="0" smtClean="0"/>
              <a:t>compress</a:t>
            </a:r>
            <a:r>
              <a:rPr lang="ru-RU" dirty="0" smtClean="0"/>
              <a:t> – сжать</a:t>
            </a:r>
            <a:r>
              <a:rPr lang="en-US" dirty="0" smtClean="0"/>
              <a:t>, </a:t>
            </a:r>
            <a:r>
              <a:rPr lang="en-US" dirty="0"/>
              <a:t>its refractive </a:t>
            </a:r>
            <a:r>
              <a:rPr lang="en-US" dirty="0" smtClean="0"/>
              <a:t>index</a:t>
            </a:r>
            <a:r>
              <a:rPr lang="ru-RU" dirty="0" smtClean="0"/>
              <a:t> показатель преломления </a:t>
            </a:r>
            <a:r>
              <a:rPr lang="en-US" dirty="0" smtClean="0"/>
              <a:t> </a:t>
            </a:r>
            <a:r>
              <a:rPr lang="en-US" dirty="0"/>
              <a:t>increases, the speed of sound </a:t>
            </a:r>
            <a:r>
              <a:rPr lang="en-US" dirty="0" smtClean="0"/>
              <a:t>within</a:t>
            </a:r>
            <a:r>
              <a:rPr lang="ru-RU" dirty="0" smtClean="0"/>
              <a:t> внутри </a:t>
            </a:r>
            <a:r>
              <a:rPr lang="en-US" dirty="0" smtClean="0"/>
              <a:t> </a:t>
            </a:r>
            <a:r>
              <a:rPr lang="en-US" dirty="0"/>
              <a:t>it increases, gases become less soluble </a:t>
            </a:r>
            <a:r>
              <a:rPr lang="ru-RU" dirty="0" smtClean="0"/>
              <a:t>растворимыми </a:t>
            </a:r>
            <a:r>
              <a:rPr lang="en-US" dirty="0" smtClean="0"/>
              <a:t>and </a:t>
            </a:r>
            <a:r>
              <a:rPr lang="en-US" dirty="0"/>
              <a:t>it is easier to heat and conducts heat better. </a:t>
            </a:r>
            <a:endParaRPr lang="ru-RU" dirty="0"/>
          </a:p>
        </p:txBody>
      </p:sp>
    </p:spTree>
    <p:extLst>
      <p:ext uri="{BB962C8B-B14F-4D97-AF65-F5344CB8AC3E}">
        <p14:creationId xmlns:p14="http://schemas.microsoft.com/office/powerpoint/2010/main" val="200973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C00000"/>
                </a:solidFill>
              </a:rPr>
              <a:t>The range of anomalous properties of water</a:t>
            </a:r>
            <a:endParaRPr lang="ru-RU" dirty="0">
              <a:solidFill>
                <a:srgbClr val="C00000"/>
              </a:solidFill>
            </a:endParaRPr>
          </a:p>
        </p:txBody>
      </p:sp>
      <p:sp>
        <p:nvSpPr>
          <p:cNvPr id="3" name="Объект 2"/>
          <p:cNvSpPr>
            <a:spLocks noGrp="1"/>
          </p:cNvSpPr>
          <p:nvPr>
            <p:ph idx="1"/>
          </p:nvPr>
        </p:nvSpPr>
        <p:spPr/>
        <p:txBody>
          <a:bodyPr>
            <a:normAutofit fontScale="85000" lnSpcReduction="20000"/>
          </a:bodyPr>
          <a:lstStyle/>
          <a:p>
            <a:r>
              <a:rPr lang="en-US" dirty="0"/>
              <a:t>In contrast as hot liquid water is heated it </a:t>
            </a:r>
            <a:r>
              <a:rPr lang="en-US" dirty="0" smtClean="0"/>
              <a:t>expands</a:t>
            </a:r>
            <a:r>
              <a:rPr lang="ru-RU" dirty="0" smtClean="0"/>
              <a:t> расширяется</a:t>
            </a:r>
            <a:r>
              <a:rPr lang="en-US" dirty="0" smtClean="0"/>
              <a:t>, </a:t>
            </a:r>
            <a:r>
              <a:rPr lang="en-US" dirty="0"/>
              <a:t>it becomes easier to compress, its refractive index </a:t>
            </a:r>
            <a:r>
              <a:rPr lang="en-US" dirty="0" smtClean="0"/>
              <a:t>reduces</a:t>
            </a:r>
            <a:r>
              <a:rPr lang="ru-RU" dirty="0" smtClean="0"/>
              <a:t> – уменьшается показатель преломления</a:t>
            </a:r>
            <a:r>
              <a:rPr lang="en-US" dirty="0" smtClean="0"/>
              <a:t>, </a:t>
            </a:r>
            <a:r>
              <a:rPr lang="en-US" dirty="0"/>
              <a:t>the speed of sound within it </a:t>
            </a:r>
            <a:r>
              <a:rPr lang="en-US" dirty="0" smtClean="0"/>
              <a:t>decreases</a:t>
            </a:r>
            <a:r>
              <a:rPr lang="ru-RU" dirty="0" smtClean="0"/>
              <a:t> меньше </a:t>
            </a:r>
            <a:r>
              <a:rPr lang="en-US" dirty="0" smtClean="0"/>
              <a:t>, </a:t>
            </a:r>
            <a:r>
              <a:rPr lang="en-US" dirty="0"/>
              <a:t>gases become more soluble and it is harder to heat </a:t>
            </a:r>
            <a:r>
              <a:rPr lang="ru-RU" dirty="0" smtClean="0"/>
              <a:t> труднее нагреть </a:t>
            </a:r>
            <a:r>
              <a:rPr lang="en-US" dirty="0" smtClean="0"/>
              <a:t>and </a:t>
            </a:r>
            <a:r>
              <a:rPr lang="en-US" dirty="0"/>
              <a:t>a poorer conductor of heat. </a:t>
            </a:r>
            <a:endParaRPr lang="ru-RU" dirty="0" smtClean="0"/>
          </a:p>
          <a:p>
            <a:r>
              <a:rPr lang="en-US" dirty="0" smtClean="0"/>
              <a:t>With </a:t>
            </a:r>
            <a:r>
              <a:rPr lang="en-US" dirty="0"/>
              <a:t>increasing pressure, individual molecules </a:t>
            </a:r>
            <a:r>
              <a:rPr lang="en-US" dirty="0" smtClean="0"/>
              <a:t>expand</a:t>
            </a:r>
            <a:r>
              <a:rPr lang="ru-RU" dirty="0" smtClean="0"/>
              <a:t> расширяются</a:t>
            </a:r>
            <a:r>
              <a:rPr lang="en-US" dirty="0" smtClean="0"/>
              <a:t>, </a:t>
            </a:r>
            <a:r>
              <a:rPr lang="en-US" dirty="0"/>
              <a:t>cold water molecules move faster but hot water molecules move slower. Hot water freezes faster than cold water and ice melts when compressed except </a:t>
            </a:r>
            <a:r>
              <a:rPr lang="ru-RU" dirty="0" smtClean="0"/>
              <a:t>за исключением </a:t>
            </a:r>
            <a:r>
              <a:rPr lang="en-US" dirty="0" smtClean="0"/>
              <a:t>at </a:t>
            </a:r>
            <a:r>
              <a:rPr lang="en-US" dirty="0"/>
              <a:t>high pressures when liquid water freezes when compressed. </a:t>
            </a:r>
            <a:endParaRPr lang="ru-RU" dirty="0"/>
          </a:p>
        </p:txBody>
      </p:sp>
    </p:spTree>
    <p:extLst>
      <p:ext uri="{BB962C8B-B14F-4D97-AF65-F5344CB8AC3E}">
        <p14:creationId xmlns:p14="http://schemas.microsoft.com/office/powerpoint/2010/main" val="2110596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748" y="260648"/>
            <a:ext cx="8229600" cy="634082"/>
          </a:xfrm>
        </p:spPr>
        <p:txBody>
          <a:bodyPr>
            <a:normAutofit/>
          </a:bodyPr>
          <a:lstStyle/>
          <a:p>
            <a:r>
              <a:rPr lang="en-US" sz="3200" dirty="0">
                <a:solidFill>
                  <a:srgbClr val="C00000"/>
                </a:solidFill>
              </a:rPr>
              <a:t>The range of anomalous properties of water</a:t>
            </a:r>
            <a:endParaRPr lang="ru-RU" sz="3200" dirty="0">
              <a:solidFill>
                <a:srgbClr val="C00000"/>
              </a:solidFill>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819" y="2558319"/>
            <a:ext cx="3028572" cy="2990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987824" y="620688"/>
            <a:ext cx="6156176" cy="6001643"/>
          </a:xfrm>
          <a:prstGeom prst="rect">
            <a:avLst/>
          </a:prstGeom>
        </p:spPr>
        <p:txBody>
          <a:bodyPr wrap="square">
            <a:spAutoFit/>
          </a:bodyPr>
          <a:lstStyle/>
          <a:p>
            <a:r>
              <a:rPr lang="en-US" sz="2400" dirty="0"/>
              <a:t>The anomalies of water appear </a:t>
            </a:r>
            <a:r>
              <a:rPr lang="ru-RU" sz="2400" dirty="0" smtClean="0"/>
              <a:t>показаны </a:t>
            </a:r>
            <a:r>
              <a:rPr lang="en-US" sz="2400" dirty="0" smtClean="0"/>
              <a:t>as </a:t>
            </a:r>
            <a:r>
              <a:rPr lang="en-US" sz="2400" dirty="0"/>
              <a:t>a hierarchy </a:t>
            </a:r>
            <a:r>
              <a:rPr lang="ru-RU" sz="2400" dirty="0" smtClean="0"/>
              <a:t>иерархии </a:t>
            </a:r>
            <a:r>
              <a:rPr lang="en-US" sz="2400" dirty="0" smtClean="0"/>
              <a:t>of </a:t>
            </a:r>
            <a:r>
              <a:rPr lang="en-US" sz="2400" dirty="0"/>
              <a:t>effects with different </a:t>
            </a:r>
            <a:r>
              <a:rPr lang="en-US" sz="2400" dirty="0" smtClean="0"/>
              <a:t>bounds</a:t>
            </a:r>
            <a:r>
              <a:rPr lang="ru-RU" sz="2400" dirty="0" smtClean="0"/>
              <a:t> - пределами</a:t>
            </a:r>
            <a:r>
              <a:rPr lang="en-US" sz="2400" dirty="0" smtClean="0"/>
              <a:t>. </a:t>
            </a:r>
            <a:r>
              <a:rPr lang="en-US" sz="2400" dirty="0"/>
              <a:t>These are shown indicatively opposite as derived from modeling, not experimental data</a:t>
            </a:r>
            <a:r>
              <a:rPr lang="en-US" sz="2400" dirty="0" smtClean="0"/>
              <a:t>.</a:t>
            </a:r>
            <a:endParaRPr lang="ru-RU" sz="2400" dirty="0" smtClean="0"/>
          </a:p>
          <a:p>
            <a:endParaRPr lang="ru-RU" sz="2400" dirty="0"/>
          </a:p>
          <a:p>
            <a:r>
              <a:rPr lang="en-US" sz="2400" dirty="0" smtClean="0"/>
              <a:t> </a:t>
            </a:r>
            <a:r>
              <a:rPr lang="en-US" sz="2400" dirty="0">
                <a:solidFill>
                  <a:srgbClr val="FFC000"/>
                </a:solidFill>
              </a:rPr>
              <a:t>The ‘Structural’ </a:t>
            </a:r>
            <a:r>
              <a:rPr lang="en-US" sz="2400" dirty="0"/>
              <a:t>bounds </a:t>
            </a:r>
            <a:r>
              <a:rPr lang="en-US" sz="2400" dirty="0" smtClean="0"/>
              <a:t>indicate</a:t>
            </a:r>
            <a:r>
              <a:rPr lang="ru-RU" sz="2400" dirty="0" smtClean="0"/>
              <a:t> показывает </a:t>
            </a:r>
            <a:r>
              <a:rPr lang="en-US" sz="2400" dirty="0" smtClean="0"/>
              <a:t> </a:t>
            </a:r>
            <a:r>
              <a:rPr lang="en-US" sz="2400" dirty="0"/>
              <a:t>where water is more disordered </a:t>
            </a:r>
            <a:r>
              <a:rPr lang="ru-RU" sz="2400" dirty="0" smtClean="0"/>
              <a:t> </a:t>
            </a:r>
            <a:r>
              <a:rPr lang="ru-RU" sz="2400" dirty="0" err="1" smtClean="0"/>
              <a:t>неупорядочена</a:t>
            </a:r>
            <a:r>
              <a:rPr lang="ru-RU" sz="2400" dirty="0" smtClean="0"/>
              <a:t> </a:t>
            </a:r>
            <a:r>
              <a:rPr lang="en-US" sz="2400" dirty="0" smtClean="0"/>
              <a:t>when compressed</a:t>
            </a:r>
            <a:r>
              <a:rPr lang="ru-RU" sz="2400" dirty="0" smtClean="0"/>
              <a:t> при сжатии</a:t>
            </a:r>
            <a:r>
              <a:rPr lang="en-US" sz="2400" dirty="0" smtClean="0"/>
              <a:t>, </a:t>
            </a:r>
            <a:r>
              <a:rPr lang="en-US" sz="2400" dirty="0"/>
              <a:t>the </a:t>
            </a:r>
            <a:r>
              <a:rPr lang="en-US" sz="2400" dirty="0">
                <a:solidFill>
                  <a:srgbClr val="0070C0"/>
                </a:solidFill>
              </a:rPr>
              <a:t>‘Dynamic’ </a:t>
            </a:r>
            <a:r>
              <a:rPr lang="en-US" sz="2400" dirty="0"/>
              <a:t>bounds indicate where diffusion increases with density, and the ‘</a:t>
            </a:r>
            <a:r>
              <a:rPr lang="en-US" sz="2400" dirty="0">
                <a:solidFill>
                  <a:srgbClr val="FF0000"/>
                </a:solidFill>
              </a:rPr>
              <a:t>Thermodynamic</a:t>
            </a:r>
            <a:r>
              <a:rPr lang="en-US" sz="2400" dirty="0"/>
              <a:t>’ bounds show where there is a temperature of maximum density</a:t>
            </a:r>
            <a:r>
              <a:rPr lang="en-US" sz="2400" dirty="0" smtClean="0"/>
              <a:t>.</a:t>
            </a:r>
            <a:r>
              <a:rPr lang="ru-RU" sz="2400" dirty="0" smtClean="0"/>
              <a:t> </a:t>
            </a:r>
            <a:r>
              <a:rPr lang="en-US" sz="2400" dirty="0" smtClean="0"/>
              <a:t> </a:t>
            </a:r>
            <a:r>
              <a:rPr lang="en-US" sz="2400" dirty="0"/>
              <a:t>As density always increases with increasing pressure, a similar relationship holds with pressure along the horizontal axis. </a:t>
            </a:r>
            <a:endParaRPr lang="ru-RU" sz="2400" dirty="0"/>
          </a:p>
        </p:txBody>
      </p:sp>
    </p:spTree>
    <p:extLst>
      <p:ext uri="{BB962C8B-B14F-4D97-AF65-F5344CB8AC3E}">
        <p14:creationId xmlns:p14="http://schemas.microsoft.com/office/powerpoint/2010/main" val="2129192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smtClean="0"/>
              <a:t/>
            </a:r>
            <a:br>
              <a:rPr lang="ru-RU" dirty="0" smtClean="0"/>
            </a:br>
            <a:r>
              <a:rPr lang="en-US" dirty="0" smtClean="0">
                <a:solidFill>
                  <a:srgbClr val="FF0000"/>
                </a:solidFill>
              </a:rPr>
              <a:t>The </a:t>
            </a:r>
            <a:r>
              <a:rPr lang="en-US" dirty="0">
                <a:solidFill>
                  <a:srgbClr val="FF0000"/>
                </a:solidFill>
              </a:rPr>
              <a:t>range of anomalous properties of water</a:t>
            </a:r>
            <a:br>
              <a:rPr lang="en-US" dirty="0">
                <a:solidFill>
                  <a:srgbClr val="FF0000"/>
                </a:solidFill>
              </a:rPr>
            </a:br>
            <a:endParaRPr lang="ru-RU" dirty="0">
              <a:solidFill>
                <a:srgbClr val="FF0000"/>
              </a:solidFill>
            </a:endParaRPr>
          </a:p>
        </p:txBody>
      </p:sp>
      <p:sp>
        <p:nvSpPr>
          <p:cNvPr id="3" name="Объект 2"/>
          <p:cNvSpPr>
            <a:spLocks noGrp="1"/>
          </p:cNvSpPr>
          <p:nvPr>
            <p:ph idx="1"/>
          </p:nvPr>
        </p:nvSpPr>
        <p:spPr/>
        <p:txBody>
          <a:bodyPr/>
          <a:lstStyle/>
          <a:p>
            <a:pPr marL="0" indent="0">
              <a:buNone/>
            </a:pPr>
            <a:r>
              <a:rPr lang="en-US" dirty="0"/>
              <a:t> </a:t>
            </a:r>
          </a:p>
          <a:p>
            <a:r>
              <a:rPr lang="en-US" dirty="0" smtClean="0"/>
              <a:t>Water </a:t>
            </a:r>
            <a:r>
              <a:rPr lang="en-US" dirty="0"/>
              <a:t>phase anomalies</a:t>
            </a:r>
          </a:p>
          <a:p>
            <a:r>
              <a:rPr lang="en-US" dirty="0"/>
              <a:t> Water density- </a:t>
            </a:r>
            <a:r>
              <a:rPr lang="en-US" dirty="0" err="1"/>
              <a:t>плотность</a:t>
            </a:r>
            <a:r>
              <a:rPr lang="en-US" dirty="0"/>
              <a:t>  anomalies</a:t>
            </a:r>
          </a:p>
          <a:p>
            <a:r>
              <a:rPr lang="en-US" dirty="0"/>
              <a:t> Water material anomalies</a:t>
            </a:r>
          </a:p>
          <a:p>
            <a:r>
              <a:rPr lang="en-US" dirty="0"/>
              <a:t> Water thermodynamic anomalies</a:t>
            </a:r>
          </a:p>
          <a:p>
            <a:r>
              <a:rPr lang="en-US" dirty="0"/>
              <a:t> Water physical anomalies</a:t>
            </a:r>
          </a:p>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3706813"/>
            <a:ext cx="3743325" cy="315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077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Water phase anomalies</a:t>
            </a:r>
            <a:endParaRPr lang="ru-RU" dirty="0"/>
          </a:p>
        </p:txBody>
      </p:sp>
      <p:sp>
        <p:nvSpPr>
          <p:cNvPr id="3" name="Объект 2"/>
          <p:cNvSpPr>
            <a:spLocks noGrp="1"/>
          </p:cNvSpPr>
          <p:nvPr>
            <p:ph idx="1"/>
          </p:nvPr>
        </p:nvSpPr>
        <p:spPr>
          <a:xfrm>
            <a:off x="395536" y="1196752"/>
            <a:ext cx="8568952" cy="5472608"/>
          </a:xfrm>
        </p:spPr>
        <p:txBody>
          <a:bodyPr>
            <a:normAutofit fontScale="62500" lnSpcReduction="20000"/>
          </a:bodyPr>
          <a:lstStyle/>
          <a:p>
            <a:r>
              <a:rPr lang="en-US" dirty="0"/>
              <a:t>1.	Water has unusually high melting point. </a:t>
            </a:r>
          </a:p>
          <a:p>
            <a:r>
              <a:rPr lang="en-US" dirty="0"/>
              <a:t>2.	Water has unusually high boiling point. </a:t>
            </a:r>
          </a:p>
          <a:p>
            <a:r>
              <a:rPr lang="en-US" dirty="0"/>
              <a:t>3.	Water has unusually high critical point. </a:t>
            </a:r>
          </a:p>
          <a:p>
            <a:r>
              <a:rPr lang="en-US" dirty="0"/>
              <a:t>4.	Solid water exists in a wider variety of stable (and metastable) crystal and amorphous structures than other materials.</a:t>
            </a:r>
          </a:p>
          <a:p>
            <a:r>
              <a:rPr lang="en-US" dirty="0"/>
              <a:t>5.	The thermal conductivity, shear modulus and transverse sound velocity of ice reduce with increasing pressure. </a:t>
            </a:r>
          </a:p>
          <a:p>
            <a:r>
              <a:rPr lang="en-US" dirty="0"/>
              <a:t>6.	The structure of liquid water changes at high pressure.</a:t>
            </a:r>
          </a:p>
          <a:p>
            <a:r>
              <a:rPr lang="en-US" dirty="0"/>
              <a:t>7.	</a:t>
            </a:r>
            <a:r>
              <a:rPr lang="en-US" dirty="0" err="1"/>
              <a:t>Supercooled</a:t>
            </a:r>
            <a:r>
              <a:rPr lang="en-US" dirty="0"/>
              <a:t> water has two phases and a second critical point at about -91 °C.</a:t>
            </a:r>
          </a:p>
          <a:p>
            <a:r>
              <a:rPr lang="en-US" dirty="0"/>
              <a:t>8.	Liquid water is easily </a:t>
            </a:r>
            <a:r>
              <a:rPr lang="en-US" dirty="0" err="1"/>
              <a:t>supercooled</a:t>
            </a:r>
            <a:r>
              <a:rPr lang="en-US" dirty="0"/>
              <a:t> but </a:t>
            </a:r>
            <a:r>
              <a:rPr lang="en-US" dirty="0" err="1"/>
              <a:t>glassified</a:t>
            </a:r>
            <a:r>
              <a:rPr lang="en-US" dirty="0"/>
              <a:t> with difficulty.</a:t>
            </a:r>
          </a:p>
          <a:p>
            <a:r>
              <a:rPr lang="en-US" dirty="0"/>
              <a:t>9.	Liquid water exists at very low temperatures and freezes on heating.</a:t>
            </a:r>
          </a:p>
          <a:p>
            <a:r>
              <a:rPr lang="en-US" dirty="0"/>
              <a:t>10.	Liquid water may be easily superheated</a:t>
            </a:r>
          </a:p>
          <a:p>
            <a:r>
              <a:rPr lang="en-US" dirty="0"/>
              <a:t>11.	Hot water may freeze faster than cold water; the </a:t>
            </a:r>
            <a:r>
              <a:rPr lang="en-US" dirty="0" err="1"/>
              <a:t>Mpemba</a:t>
            </a:r>
            <a:r>
              <a:rPr lang="en-US" dirty="0"/>
              <a:t> effect.</a:t>
            </a:r>
          </a:p>
          <a:p>
            <a:r>
              <a:rPr lang="en-US" dirty="0"/>
              <a:t>12.	Warm water vibrates longer than cold water.</a:t>
            </a:r>
          </a:p>
          <a:p>
            <a:r>
              <a:rPr lang="en-US" dirty="0"/>
              <a:t>13.	Water molecules shrink as the temperature rises and expand as the pressure increases</a:t>
            </a:r>
          </a:p>
          <a:p>
            <a:endParaRPr lang="ru-RU" dirty="0"/>
          </a:p>
        </p:txBody>
      </p:sp>
    </p:spTree>
    <p:extLst>
      <p:ext uri="{BB962C8B-B14F-4D97-AF65-F5344CB8AC3E}">
        <p14:creationId xmlns:p14="http://schemas.microsoft.com/office/powerpoint/2010/main" val="2557281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Water density anomalies</a:t>
            </a:r>
            <a:endParaRPr lang="ru-RU" dirty="0"/>
          </a:p>
        </p:txBody>
      </p:sp>
      <p:sp>
        <p:nvSpPr>
          <p:cNvPr id="3" name="Объект 2"/>
          <p:cNvSpPr>
            <a:spLocks noGrp="1"/>
          </p:cNvSpPr>
          <p:nvPr>
            <p:ph idx="1"/>
          </p:nvPr>
        </p:nvSpPr>
        <p:spPr/>
        <p:txBody>
          <a:bodyPr>
            <a:normAutofit fontScale="40000" lnSpcReduction="20000"/>
          </a:bodyPr>
          <a:lstStyle/>
          <a:p>
            <a:pPr lvl="0">
              <a:lnSpc>
                <a:spcPct val="115000"/>
              </a:lnSpc>
              <a:spcAft>
                <a:spcPts val="1000"/>
              </a:spcAft>
              <a:buFont typeface="+mj-lt"/>
              <a:buAutoNum type="arabicPeriod"/>
              <a:tabLst>
                <a:tab pos="457200" algn="l"/>
              </a:tabLst>
            </a:pPr>
            <a:r>
              <a:rPr lang="en-US" dirty="0">
                <a:ea typeface="Calibri"/>
              </a:rPr>
              <a:t>The density of ice increases on heating (up to 70 K).</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Water shrinks on melting.</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Pressure reduces ice's melting point</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Liquid water has a high density that increases on heating (up to 3.984 °C).</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surface of water is denser than the bulk</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Pressure reduces the temperature of maximum density.</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There is a minimum in the density of </a:t>
            </a:r>
            <a:r>
              <a:rPr lang="en-US" dirty="0" err="1">
                <a:ea typeface="Calibri"/>
              </a:rPr>
              <a:t>supercooled</a:t>
            </a:r>
            <a:r>
              <a:rPr lang="en-US" dirty="0">
                <a:ea typeface="Calibri"/>
              </a:rPr>
              <a:t> water</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Water has a low coefficient of expansion (thermal </a:t>
            </a:r>
            <a:r>
              <a:rPr lang="en-US" dirty="0" err="1">
                <a:ea typeface="Calibri"/>
              </a:rPr>
              <a:t>expansivity</a:t>
            </a:r>
            <a:r>
              <a:rPr lang="en-US" dirty="0">
                <a:ea typeface="Calibri"/>
              </a:rPr>
              <a:t>).</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Water's thermal </a:t>
            </a:r>
            <a:r>
              <a:rPr lang="en-US" dirty="0" err="1">
                <a:ea typeface="Calibri"/>
              </a:rPr>
              <a:t>expansivity</a:t>
            </a:r>
            <a:r>
              <a:rPr lang="en-US" dirty="0">
                <a:ea typeface="Calibri"/>
              </a:rPr>
              <a:t> reduces increasingly (becoming negative) at low temperatures.</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Water's thermal </a:t>
            </a:r>
            <a:r>
              <a:rPr lang="en-US" dirty="0" err="1">
                <a:ea typeface="Calibri"/>
              </a:rPr>
              <a:t>expansivity</a:t>
            </a:r>
            <a:r>
              <a:rPr lang="en-US" dirty="0">
                <a:ea typeface="Calibri"/>
              </a:rPr>
              <a:t> increases with increased pressure</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number of nearest neighbors increases on melting.</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number of nearest neighbors increases with temperature</a:t>
            </a:r>
            <a:endParaRPr lang="ru-RU" dirty="0">
              <a:ea typeface="Calibri"/>
            </a:endParaRPr>
          </a:p>
          <a:p>
            <a:endParaRPr lang="ru-RU" dirty="0"/>
          </a:p>
        </p:txBody>
      </p:sp>
    </p:spTree>
    <p:extLst>
      <p:ext uri="{BB962C8B-B14F-4D97-AF65-F5344CB8AC3E}">
        <p14:creationId xmlns:p14="http://schemas.microsoft.com/office/powerpoint/2010/main" val="1584096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62500" lnSpcReduction="20000"/>
          </a:bodyPr>
          <a:lstStyle/>
          <a:p>
            <a:r>
              <a:rPr lang="en-US" dirty="0"/>
              <a:t>13.	Water has unusually low compressibility</a:t>
            </a:r>
          </a:p>
          <a:p>
            <a:r>
              <a:rPr lang="en-US" dirty="0"/>
              <a:t>14.	The compressibility drops as temperature increases up to 46.5 °C.</a:t>
            </a:r>
          </a:p>
          <a:p>
            <a:r>
              <a:rPr lang="en-US" dirty="0"/>
              <a:t>15.	There is a maximum in the compressibility-temperature relationship.</a:t>
            </a:r>
          </a:p>
          <a:p>
            <a:r>
              <a:rPr lang="en-US" dirty="0"/>
              <a:t>16.	The speed of sound increases with temperature up to 74 °C.</a:t>
            </a:r>
          </a:p>
          <a:p>
            <a:r>
              <a:rPr lang="en-US" dirty="0"/>
              <a:t>17.	The speed of sound may show a minimum.</a:t>
            </a:r>
          </a:p>
          <a:p>
            <a:r>
              <a:rPr lang="en-US" dirty="0"/>
              <a:t>18.	'Fast sound' is found at high frequencies and shows an discontinuity at higher pressure.</a:t>
            </a:r>
          </a:p>
          <a:p>
            <a:r>
              <a:rPr lang="en-US" dirty="0"/>
              <a:t>19.	NMR spin-lattice relaxation time is very small at low temperatures</a:t>
            </a:r>
          </a:p>
          <a:p>
            <a:r>
              <a:rPr lang="en-US" dirty="0"/>
              <a:t>20.	The NMR shift increases to a maximum at low (supercool) temperatures</a:t>
            </a:r>
          </a:p>
          <a:p>
            <a:r>
              <a:rPr lang="en-US" dirty="0"/>
              <a:t>21.	The refractive index of water has a maximum value at just below 0 °C.</a:t>
            </a:r>
          </a:p>
          <a:p>
            <a:r>
              <a:rPr lang="en-US" dirty="0"/>
              <a:t>22.	The change in volume as liquid changes to gas is very large</a:t>
            </a:r>
          </a:p>
          <a:p>
            <a:endParaRPr lang="ru-RU" dirty="0"/>
          </a:p>
        </p:txBody>
      </p:sp>
    </p:spTree>
    <p:extLst>
      <p:ext uri="{BB962C8B-B14F-4D97-AF65-F5344CB8AC3E}">
        <p14:creationId xmlns:p14="http://schemas.microsoft.com/office/powerpoint/2010/main" val="824756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Water material anomalies</a:t>
            </a:r>
            <a:endParaRPr lang="ru-RU" dirty="0"/>
          </a:p>
        </p:txBody>
      </p:sp>
      <p:sp>
        <p:nvSpPr>
          <p:cNvPr id="3" name="Объект 2"/>
          <p:cNvSpPr>
            <a:spLocks noGrp="1"/>
          </p:cNvSpPr>
          <p:nvPr>
            <p:ph idx="1"/>
          </p:nvPr>
        </p:nvSpPr>
        <p:spPr>
          <a:xfrm>
            <a:off x="179512" y="1124744"/>
            <a:ext cx="8964488" cy="5616624"/>
          </a:xfrm>
        </p:spPr>
        <p:txBody>
          <a:bodyPr>
            <a:normAutofit fontScale="32500" lnSpcReduction="20000"/>
          </a:bodyPr>
          <a:lstStyle/>
          <a:p>
            <a:pPr lvl="0">
              <a:lnSpc>
                <a:spcPct val="115000"/>
              </a:lnSpc>
              <a:spcAft>
                <a:spcPts val="1000"/>
              </a:spcAft>
              <a:buFont typeface="+mj-lt"/>
              <a:buAutoNum type="arabicPeriod"/>
              <a:tabLst>
                <a:tab pos="457200" algn="l"/>
              </a:tabLst>
            </a:pPr>
            <a:r>
              <a:rPr lang="en-US" dirty="0">
                <a:ea typeface="Calibri"/>
              </a:rPr>
              <a:t>No aqueous solution is ideal.</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D</a:t>
            </a:r>
            <a:r>
              <a:rPr lang="en-US" baseline="-25000" dirty="0">
                <a:ea typeface="Calibri"/>
              </a:rPr>
              <a:t>2</a:t>
            </a:r>
            <a:r>
              <a:rPr lang="en-US" dirty="0">
                <a:ea typeface="Calibri"/>
              </a:rPr>
              <a:t>O and T</a:t>
            </a:r>
            <a:r>
              <a:rPr lang="en-US" baseline="-25000" dirty="0">
                <a:ea typeface="Calibri"/>
              </a:rPr>
              <a:t>2</a:t>
            </a:r>
            <a:r>
              <a:rPr lang="en-US" dirty="0">
                <a:ea typeface="Calibri"/>
              </a:rPr>
              <a:t>O differ significantly from H</a:t>
            </a:r>
            <a:r>
              <a:rPr lang="en-US" baseline="-25000" dirty="0">
                <a:ea typeface="Calibri"/>
              </a:rPr>
              <a:t>2</a:t>
            </a:r>
            <a:r>
              <a:rPr lang="en-US" dirty="0">
                <a:ea typeface="Calibri"/>
              </a:rPr>
              <a:t>O in their physical properties.</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Liquid H</a:t>
            </a:r>
            <a:r>
              <a:rPr lang="en-US" baseline="-25000" dirty="0">
                <a:ea typeface="Calibri"/>
              </a:rPr>
              <a:t>2</a:t>
            </a:r>
            <a:r>
              <a:rPr lang="en-US" dirty="0">
                <a:ea typeface="Calibri"/>
              </a:rPr>
              <a:t>O and D</a:t>
            </a:r>
            <a:r>
              <a:rPr lang="en-US" baseline="-25000" dirty="0">
                <a:ea typeface="Calibri"/>
              </a:rPr>
              <a:t>2</a:t>
            </a:r>
            <a:r>
              <a:rPr lang="en-US" dirty="0">
                <a:ea typeface="Calibri"/>
              </a:rPr>
              <a:t>O differ significantly in their phase behavior</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H</a:t>
            </a:r>
            <a:r>
              <a:rPr lang="en-US" baseline="-25000" dirty="0">
                <a:ea typeface="Calibri"/>
              </a:rPr>
              <a:t>2</a:t>
            </a:r>
            <a:r>
              <a:rPr lang="en-US" dirty="0">
                <a:ea typeface="Calibri"/>
              </a:rPr>
              <a:t>O and D </a:t>
            </a:r>
            <a:r>
              <a:rPr lang="en-US" baseline="-25000" dirty="0">
                <a:ea typeface="Calibri"/>
              </a:rPr>
              <a:t>2</a:t>
            </a:r>
            <a:r>
              <a:rPr lang="en-US" dirty="0">
                <a:ea typeface="Calibri"/>
              </a:rPr>
              <a:t>O ices differ significantly in their quantum behavior</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mean kinetic energy of water's hydrogen atoms increases at low temperature.</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Solutes have varying effects on properties such as density and viscosity.</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a:t>
            </a:r>
            <a:r>
              <a:rPr lang="en-US" dirty="0" err="1">
                <a:ea typeface="Calibri"/>
              </a:rPr>
              <a:t>solubilities</a:t>
            </a:r>
            <a:r>
              <a:rPr lang="en-US" dirty="0">
                <a:ea typeface="Calibri"/>
              </a:rPr>
              <a:t> of non-polar gases in water decrease with temperature to a minimum and then rise.</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dielectric constant of </a:t>
            </a:r>
            <a:r>
              <a:rPr lang="en-US" dirty="0" err="1">
                <a:ea typeface="Calibri"/>
              </a:rPr>
              <a:t>waterand</a:t>
            </a:r>
            <a:r>
              <a:rPr lang="en-US" dirty="0">
                <a:ea typeface="Calibri"/>
              </a:rPr>
              <a:t> ice are high</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relative permittivity shows a temperature maximum</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Proton and hydroxide ion </a:t>
            </a:r>
            <a:r>
              <a:rPr lang="en-US" dirty="0" err="1">
                <a:ea typeface="Calibri"/>
              </a:rPr>
              <a:t>mobilities</a:t>
            </a:r>
            <a:r>
              <a:rPr lang="en-US" dirty="0">
                <a:ea typeface="Calibri"/>
              </a:rPr>
              <a:t> are anomalously fast in an electric field.</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electrical conductivity of water rises to a maximum at about 230 °C</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electrical conductivity of water rises considerably with frequency.</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Acidity constants of weak acids show temperature minima.</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X-ray diffraction shows an unusually detailed structure.</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Under high pressure water molecules move further away from each other with increasing pressure; a density-distance paradox</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Water adsorption may cause negative electrical resistance</a:t>
            </a:r>
            <a:endParaRPr lang="ru-RU" dirty="0">
              <a:ea typeface="Calibri"/>
            </a:endParaRPr>
          </a:p>
          <a:p>
            <a:endParaRPr lang="ru-RU" dirty="0"/>
          </a:p>
        </p:txBody>
      </p:sp>
    </p:spTree>
    <p:extLst>
      <p:ext uri="{BB962C8B-B14F-4D97-AF65-F5344CB8AC3E}">
        <p14:creationId xmlns:p14="http://schemas.microsoft.com/office/powerpoint/2010/main" val="22070671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Water</a:t>
            </a:r>
            <a:r>
              <a:rPr lang="ru-RU" dirty="0" smtClean="0"/>
              <a:t> </a:t>
            </a:r>
            <a:r>
              <a:rPr lang="en-US" dirty="0" err="1" smtClean="0"/>
              <a:t>thermodynamicanomalies</a:t>
            </a:r>
            <a:endParaRPr lang="ru-RU" dirty="0"/>
          </a:p>
        </p:txBody>
      </p:sp>
      <p:sp>
        <p:nvSpPr>
          <p:cNvPr id="3" name="Объект 2"/>
          <p:cNvSpPr>
            <a:spLocks noGrp="1"/>
          </p:cNvSpPr>
          <p:nvPr>
            <p:ph idx="1"/>
          </p:nvPr>
        </p:nvSpPr>
        <p:spPr/>
        <p:txBody>
          <a:bodyPr>
            <a:normAutofit fontScale="70000" lnSpcReduction="20000"/>
          </a:bodyPr>
          <a:lstStyle/>
          <a:p>
            <a:r>
              <a:rPr lang="en-US" dirty="0"/>
              <a:t>1.	The heat of fusion of water with temperature exhibits a maximum at -17 °C.</a:t>
            </a:r>
          </a:p>
          <a:p>
            <a:r>
              <a:rPr lang="en-US" dirty="0"/>
              <a:t>2.	Water has over twice the specific heat capacity of ice or steam</a:t>
            </a:r>
          </a:p>
          <a:p>
            <a:r>
              <a:rPr lang="en-US" dirty="0"/>
              <a:t>3.	The specific heat capacity (CP and CV) is unusually high</a:t>
            </a:r>
          </a:p>
          <a:p>
            <a:r>
              <a:rPr lang="en-US" dirty="0"/>
              <a:t>4.	The specific heat capacity CP has a minimum at 36 °C</a:t>
            </a:r>
          </a:p>
          <a:p>
            <a:r>
              <a:rPr lang="en-US" dirty="0"/>
              <a:t>5.	The specific heat capacity (CP) has a maximum at about -45 °C.</a:t>
            </a:r>
          </a:p>
          <a:p>
            <a:r>
              <a:rPr lang="en-US" dirty="0"/>
              <a:t>6.	The specific heat capacity (CP) has a minimum with respect to pressure</a:t>
            </a:r>
          </a:p>
          <a:p>
            <a:r>
              <a:rPr lang="en-US" dirty="0"/>
              <a:t>7.	The heat capacity (CV) has a maximum.</a:t>
            </a:r>
          </a:p>
          <a:p>
            <a:r>
              <a:rPr lang="en-US" dirty="0"/>
              <a:t>8.	High heat of vaporization.</a:t>
            </a:r>
          </a:p>
          <a:p>
            <a:r>
              <a:rPr lang="en-US" dirty="0"/>
              <a:t>9.	High heat of sublimation.</a:t>
            </a:r>
          </a:p>
          <a:p>
            <a:r>
              <a:rPr lang="en-US" dirty="0"/>
              <a:t>10.	High entropy of vaporization.</a:t>
            </a:r>
          </a:p>
          <a:p>
            <a:r>
              <a:rPr lang="en-US" dirty="0"/>
              <a:t>11.	The thermal conductivity of water is high and rises to a maximum at about 130 °C</a:t>
            </a:r>
          </a:p>
          <a:p>
            <a:endParaRPr lang="ru-RU" dirty="0"/>
          </a:p>
        </p:txBody>
      </p:sp>
    </p:spTree>
    <p:extLst>
      <p:ext uri="{BB962C8B-B14F-4D97-AF65-F5344CB8AC3E}">
        <p14:creationId xmlns:p14="http://schemas.microsoft.com/office/powerpoint/2010/main" val="11207312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Water physical anomalies </a:t>
            </a:r>
            <a:endParaRPr lang="ru-RU" dirty="0"/>
          </a:p>
        </p:txBody>
      </p:sp>
      <p:sp>
        <p:nvSpPr>
          <p:cNvPr id="3" name="Объект 2"/>
          <p:cNvSpPr>
            <a:spLocks noGrp="1"/>
          </p:cNvSpPr>
          <p:nvPr>
            <p:ph idx="1"/>
          </p:nvPr>
        </p:nvSpPr>
        <p:spPr/>
        <p:txBody>
          <a:bodyPr>
            <a:normAutofit fontScale="70000" lnSpcReduction="20000"/>
          </a:bodyPr>
          <a:lstStyle/>
          <a:p>
            <a:r>
              <a:rPr lang="en-US" dirty="0"/>
              <a:t>1.	Water has unusually high viscosity.</a:t>
            </a:r>
          </a:p>
          <a:p>
            <a:r>
              <a:rPr lang="en-US" dirty="0"/>
              <a:t>2.	Large viscosity and </a:t>
            </a:r>
            <a:r>
              <a:rPr lang="en-US" dirty="0" err="1"/>
              <a:t>Prandtl</a:t>
            </a:r>
            <a:r>
              <a:rPr lang="en-US" dirty="0"/>
              <a:t> number increase as the temperature is lowered. </a:t>
            </a:r>
          </a:p>
          <a:p>
            <a:r>
              <a:rPr lang="en-US" dirty="0"/>
              <a:t>3.	Water's viscosity decreases with pressure below 33 °C.</a:t>
            </a:r>
          </a:p>
          <a:p>
            <a:r>
              <a:rPr lang="en-US" dirty="0"/>
              <a:t>4.	Large diffusion decrease as the temperature is lowered. </a:t>
            </a:r>
          </a:p>
          <a:p>
            <a:r>
              <a:rPr lang="en-US" dirty="0"/>
              <a:t>5.	At low temperatures, the self-diffusion of water increases as the density and pressure increase.</a:t>
            </a:r>
          </a:p>
          <a:p>
            <a:r>
              <a:rPr lang="en-US" dirty="0"/>
              <a:t>6.	The thermal diffusivity rises to a maximum at about 0.8 </a:t>
            </a:r>
            <a:r>
              <a:rPr lang="en-US" dirty="0" err="1"/>
              <a:t>GPa</a:t>
            </a:r>
            <a:r>
              <a:rPr lang="en-US" dirty="0"/>
              <a:t>.</a:t>
            </a:r>
          </a:p>
          <a:p>
            <a:r>
              <a:rPr lang="en-US" dirty="0"/>
              <a:t>7.	Water has unusually high surface tension.</a:t>
            </a:r>
          </a:p>
          <a:p>
            <a:r>
              <a:rPr lang="en-US" dirty="0"/>
              <a:t>8.	Some salts give a surface tension-concentration minimum; the Jones-Ray effect.</a:t>
            </a:r>
          </a:p>
          <a:p>
            <a:r>
              <a:rPr lang="en-US" dirty="0"/>
              <a:t>9.	Some salts prevent the coalescence of small bubbles.</a:t>
            </a:r>
          </a:p>
          <a:p>
            <a:r>
              <a:rPr lang="en-US" dirty="0"/>
              <a:t>10.	The molar ionic volumes of salts show maxima with respect to temperature</a:t>
            </a:r>
          </a:p>
          <a:p>
            <a:endParaRPr lang="ru-RU" dirty="0"/>
          </a:p>
        </p:txBody>
      </p:sp>
    </p:spTree>
    <p:extLst>
      <p:ext uri="{BB962C8B-B14F-4D97-AF65-F5344CB8AC3E}">
        <p14:creationId xmlns:p14="http://schemas.microsoft.com/office/powerpoint/2010/main" val="2602155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4220" y="404663"/>
            <a:ext cx="7344204" cy="40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95536" y="4581128"/>
            <a:ext cx="8280920" cy="923330"/>
          </a:xfrm>
          <a:prstGeom prst="rect">
            <a:avLst/>
          </a:prstGeom>
        </p:spPr>
        <p:txBody>
          <a:bodyPr wrap="square">
            <a:spAutoFit/>
          </a:bodyPr>
          <a:lstStyle/>
          <a:p>
            <a:r>
              <a:rPr lang="en-US" dirty="0"/>
              <a:t>The figure left shows some of the anomalous properties of liquid water that are related to temperature. The graph uses data that have been scaled between their maximum and minimum values within this range</a:t>
            </a:r>
            <a:endParaRPr lang="ru-RU" dirty="0"/>
          </a:p>
        </p:txBody>
      </p:sp>
    </p:spTree>
    <p:extLst>
      <p:ext uri="{BB962C8B-B14F-4D97-AF65-F5344CB8AC3E}">
        <p14:creationId xmlns:p14="http://schemas.microsoft.com/office/powerpoint/2010/main" val="180806810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641</TotalTime>
  <Words>2922</Words>
  <Application>Microsoft Office PowerPoint</Application>
  <PresentationFormat>Экран (4:3)</PresentationFormat>
  <Paragraphs>172</Paragraphs>
  <Slides>37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Тема Office</vt:lpstr>
      <vt:lpstr>Презентация PowerPoint</vt:lpstr>
      <vt:lpstr>Water is the most important resource</vt:lpstr>
      <vt:lpstr>The hydrosphere</vt:lpstr>
      <vt:lpstr>The hydrosphere</vt:lpstr>
      <vt:lpstr>Forms of water</vt:lpstr>
      <vt:lpstr>Forms of water</vt:lpstr>
      <vt:lpstr>Heavy water and Light water </vt:lpstr>
      <vt:lpstr>Презентация PowerPoint</vt:lpstr>
      <vt:lpstr>Water is a Chemical!?</vt:lpstr>
      <vt:lpstr>Lone Pair Electrons</vt:lpstr>
      <vt:lpstr>Why does the water molecule look bent?</vt:lpstr>
      <vt:lpstr>Tetrahedral arrangement </vt:lpstr>
      <vt:lpstr>The shape and structure of a water molecule </vt:lpstr>
      <vt:lpstr>The shape and structure of a water molecule </vt:lpstr>
      <vt:lpstr> Polarization and properties of water </vt:lpstr>
      <vt:lpstr>Hydrogen Bonds</vt:lpstr>
      <vt:lpstr>Hydrogen Bonds</vt:lpstr>
      <vt:lpstr>Hydrogeochemical methods of searches</vt:lpstr>
      <vt:lpstr> The range of anomalous properties of water </vt:lpstr>
      <vt:lpstr> The range - диапазон of anomalous properties of water </vt:lpstr>
      <vt:lpstr>The range of anomalous properties of water </vt:lpstr>
      <vt:lpstr>The range of anomalous properties of water</vt:lpstr>
      <vt:lpstr>The range of anomalous properties of water</vt:lpstr>
      <vt:lpstr>The range of anomalous properties of water</vt:lpstr>
      <vt:lpstr>The range of anomalous properties of water</vt:lpstr>
      <vt:lpstr>The range of anomalous properties of water</vt:lpstr>
      <vt:lpstr>The range of anomalous properties of water</vt:lpstr>
      <vt:lpstr>The range of anomalous properties of water</vt:lpstr>
      <vt:lpstr>The range of anomalous properties of water</vt:lpstr>
      <vt:lpstr>  The range of anomalous properties of water </vt:lpstr>
      <vt:lpstr>Water phase anomalies</vt:lpstr>
      <vt:lpstr>Water density anomalies</vt:lpstr>
      <vt:lpstr>Презентация PowerPoint</vt:lpstr>
      <vt:lpstr>Water material anomalies</vt:lpstr>
      <vt:lpstr>Water thermodynamicanomalies</vt:lpstr>
      <vt:lpstr>Water physical anomalies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Марина Мизерная (Заведующая кафедрой ГиГД)</cp:lastModifiedBy>
  <cp:revision>34</cp:revision>
  <dcterms:modified xsi:type="dcterms:W3CDTF">2017-02-08T06:35:54Z</dcterms:modified>
</cp:coreProperties>
</file>